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98" r:id="rId3"/>
    <p:sldId id="294" r:id="rId4"/>
    <p:sldId id="309" r:id="rId5"/>
    <p:sldId id="259" r:id="rId6"/>
    <p:sldId id="295" r:id="rId7"/>
    <p:sldId id="297" r:id="rId8"/>
    <p:sldId id="264" r:id="rId9"/>
    <p:sldId id="260" r:id="rId10"/>
    <p:sldId id="317" r:id="rId11"/>
    <p:sldId id="318" r:id="rId12"/>
    <p:sldId id="299" r:id="rId13"/>
    <p:sldId id="263" r:id="rId14"/>
    <p:sldId id="303" r:id="rId15"/>
    <p:sldId id="285" r:id="rId16"/>
    <p:sldId id="286" r:id="rId17"/>
    <p:sldId id="300" r:id="rId18"/>
    <p:sldId id="301" r:id="rId19"/>
    <p:sldId id="262" r:id="rId20"/>
    <p:sldId id="304" r:id="rId21"/>
    <p:sldId id="319" r:id="rId22"/>
    <p:sldId id="322" r:id="rId23"/>
    <p:sldId id="323" r:id="rId24"/>
    <p:sldId id="324" r:id="rId25"/>
    <p:sldId id="277" r:id="rId26"/>
    <p:sldId id="291" r:id="rId27"/>
    <p:sldId id="292" r:id="rId28"/>
    <p:sldId id="293" r:id="rId29"/>
    <p:sldId id="278" r:id="rId30"/>
    <p:sldId id="267" r:id="rId31"/>
    <p:sldId id="290" r:id="rId32"/>
    <p:sldId id="269" r:id="rId33"/>
    <p:sldId id="320" r:id="rId34"/>
    <p:sldId id="321" r:id="rId35"/>
    <p:sldId id="284" r:id="rId36"/>
    <p:sldId id="283" r:id="rId37"/>
    <p:sldId id="312"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55F"/>
    <a:srgbClr val="7F7F7F"/>
    <a:srgbClr val="993366"/>
    <a:srgbClr val="003366"/>
    <a:srgbClr val="498A13"/>
    <a:srgbClr val="669900"/>
    <a:srgbClr val="3366CC"/>
    <a:srgbClr val="3333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09" autoAdjust="0"/>
    <p:restoredTop sz="77358" autoAdjust="0"/>
  </p:normalViewPr>
  <p:slideViewPr>
    <p:cSldViewPr>
      <p:cViewPr varScale="1">
        <p:scale>
          <a:sx n="71" d="100"/>
          <a:sy n="71" d="100"/>
        </p:scale>
        <p:origin x="1290" y="72"/>
      </p:cViewPr>
      <p:guideLst>
        <p:guide orient="horz" pos="2160"/>
        <p:guide pos="2880"/>
      </p:guideLst>
    </p:cSldViewPr>
  </p:slideViewPr>
  <p:outlineViewPr>
    <p:cViewPr>
      <p:scale>
        <a:sx n="33" d="100"/>
        <a:sy n="33" d="100"/>
      </p:scale>
      <p:origin x="0" y="-6678"/>
    </p:cViewPr>
  </p:outlineViewPr>
  <p:notesTextViewPr>
    <p:cViewPr>
      <p:scale>
        <a:sx n="3" d="2"/>
        <a:sy n="3" d="2"/>
      </p:scale>
      <p:origin x="0" y="-612"/>
    </p:cViewPr>
  </p:notesTextViewPr>
  <p:sorterViewPr>
    <p:cViewPr>
      <p:scale>
        <a:sx n="80" d="100"/>
        <a:sy n="80" d="100"/>
      </p:scale>
      <p:origin x="0" y="-3048"/>
    </p:cViewPr>
  </p:sorterViewPr>
  <p:notesViewPr>
    <p:cSldViewPr>
      <p:cViewPr varScale="1">
        <p:scale>
          <a:sx n="69" d="100"/>
          <a:sy n="69" d="100"/>
        </p:scale>
        <p:origin x="588"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DCF3762-95D1-4781-809D-C105C48A493E}" type="datetimeFigureOut">
              <a:rPr lang="en-US" smtClean="0"/>
              <a:t>4/13/2016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6BB5218-331A-4B1F-BFE3-F03D9A288BA6}" type="slidenum">
              <a:rPr lang="en-US" smtClean="0"/>
              <a:t>‹#›</a:t>
            </a:fld>
            <a:endParaRPr lang="en-US"/>
          </a:p>
        </p:txBody>
      </p:sp>
    </p:spTree>
    <p:extLst>
      <p:ext uri="{BB962C8B-B14F-4D97-AF65-F5344CB8AC3E}">
        <p14:creationId xmlns:p14="http://schemas.microsoft.com/office/powerpoint/2010/main" val="2001155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30530" y="304800"/>
            <a:ext cx="6149340" cy="4612005"/>
          </a:xfrm>
          <a:prstGeom prst="rect">
            <a:avLst/>
          </a:prstGeom>
          <a:noFill/>
          <a:ln w="12700">
            <a:solidFill>
              <a:prstClr val="black"/>
            </a:solidFill>
          </a:ln>
        </p:spPr>
        <p:txBody>
          <a:bodyPr vert="horz" lIns="93625" tIns="46813" rIns="93625" bIns="46813" rtlCol="0" anchor="ctr"/>
          <a:lstStyle/>
          <a:p>
            <a:endParaRPr lang="en-US"/>
          </a:p>
        </p:txBody>
      </p:sp>
      <p:sp>
        <p:nvSpPr>
          <p:cNvPr id="5" name="Notes Placeholder 4"/>
          <p:cNvSpPr>
            <a:spLocks noGrp="1"/>
          </p:cNvSpPr>
          <p:nvPr>
            <p:ph type="body" sz="quarter" idx="3"/>
          </p:nvPr>
        </p:nvSpPr>
        <p:spPr>
          <a:xfrm>
            <a:off x="701040" y="5181600"/>
            <a:ext cx="5608320" cy="3810000"/>
          </a:xfrm>
          <a:prstGeom prst="rect">
            <a:avLst/>
          </a:prstGeom>
        </p:spPr>
        <p:txBody>
          <a:bodyPr vert="horz" lIns="93625" tIns="46813" rIns="93625" bIns="468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08667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82969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This</a:t>
            </a:r>
            <a:r>
              <a:rPr lang="en-US" baseline="0" dirty="0" smtClean="0"/>
              <a:t> is a list of the External Assets – those that have to do with relationships with other people.</a:t>
            </a:r>
          </a:p>
          <a:p>
            <a:pPr marL="171450" indent="-171450">
              <a:buFont typeface="Arial" panose="020B0604020202020204" pitchFamily="34" charset="0"/>
              <a:buChar char="•"/>
            </a:pPr>
            <a:r>
              <a:rPr lang="en-US" dirty="0" smtClean="0"/>
              <a:t>I’m not expecting you to see the details of this</a:t>
            </a:r>
            <a:r>
              <a:rPr lang="en-US" baseline="0" dirty="0" smtClean="0"/>
              <a:t> chart, but I do want you to notice how, in most cases, the 2016 results far outpace 2011.</a:t>
            </a:r>
            <a:endParaRPr lang="en-US" dirty="0" smtClean="0"/>
          </a:p>
          <a:p>
            <a:endParaRPr lang="en-US" dirty="0"/>
          </a:p>
        </p:txBody>
      </p:sp>
    </p:spTree>
    <p:extLst>
      <p:ext uri="{BB962C8B-B14F-4D97-AF65-F5344CB8AC3E}">
        <p14:creationId xmlns:p14="http://schemas.microsoft.com/office/powerpoint/2010/main" val="1001257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a:t>
            </a:r>
            <a:r>
              <a:rPr lang="en-US" baseline="0" dirty="0" smtClean="0"/>
              <a:t> are the Internal Assets – those that have to do with who you are as a person – ethics, values, identity, etc. Again, in most cases, 2016 outpaces 2011.</a:t>
            </a:r>
            <a:endParaRPr lang="en-US" dirty="0" smtClean="0"/>
          </a:p>
          <a:p>
            <a:endParaRPr lang="en-US" dirty="0"/>
          </a:p>
        </p:txBody>
      </p:sp>
    </p:spTree>
    <p:extLst>
      <p:ext uri="{BB962C8B-B14F-4D97-AF65-F5344CB8AC3E}">
        <p14:creationId xmlns:p14="http://schemas.microsoft.com/office/powerpoint/2010/main" val="192716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33855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baseline="0" dirty="0" smtClean="0"/>
              <a:t>As you can see, the percentage of youth in our community who have these Priority Assets continues to grow.</a:t>
            </a:r>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13</a:t>
            </a:fld>
            <a:endParaRPr lang="en-US"/>
          </a:p>
        </p:txBody>
      </p:sp>
    </p:spTree>
    <p:extLst>
      <p:ext uri="{BB962C8B-B14F-4D97-AF65-F5344CB8AC3E}">
        <p14:creationId xmlns:p14="http://schemas.microsoft.com/office/powerpoint/2010/main" val="2825380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dirty="0" smtClean="0"/>
              <a:t>The Asset</a:t>
            </a:r>
            <a:r>
              <a:rPr lang="en-US" baseline="0" dirty="0" smtClean="0"/>
              <a:t> entitled Achievement Motivation, which is defined as a young person is motivated to do well in school, impacts nearly every risk-taking behavior exhibited by our youth population. As a result, we have added this Asset to our priority list.</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14</a:t>
            </a:fld>
            <a:endParaRPr lang="en-US"/>
          </a:p>
        </p:txBody>
      </p:sp>
    </p:spTree>
    <p:extLst>
      <p:ext uri="{BB962C8B-B14F-4D97-AF65-F5344CB8AC3E}">
        <p14:creationId xmlns:p14="http://schemas.microsoft.com/office/powerpoint/2010/main" val="3199540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dirty="0" smtClean="0"/>
              <a:t>Since 2011, we have seen </a:t>
            </a:r>
            <a:r>
              <a:rPr lang="en-US" baseline="0" dirty="0" smtClean="0"/>
              <a:t>significant improvement in these External Assets – at least 5 percentage points.</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15</a:t>
            </a:fld>
            <a:endParaRPr lang="en-US"/>
          </a:p>
        </p:txBody>
      </p:sp>
    </p:spTree>
    <p:extLst>
      <p:ext uri="{BB962C8B-B14F-4D97-AF65-F5344CB8AC3E}">
        <p14:creationId xmlns:p14="http://schemas.microsoft.com/office/powerpoint/2010/main" val="2359690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have seen </a:t>
            </a:r>
            <a:r>
              <a:rPr lang="en-US" baseline="0" dirty="0" smtClean="0"/>
              <a:t>significant improvement in these Internal Assets over the same period of time. Interestingly, the entire category of Positive Values improved significantly.</a:t>
            </a:r>
            <a:endParaRPr lang="en-US" dirty="0" smtClean="0"/>
          </a:p>
          <a:p>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16</a:t>
            </a:fld>
            <a:endParaRPr lang="en-US"/>
          </a:p>
        </p:txBody>
      </p:sp>
    </p:spTree>
    <p:extLst>
      <p:ext uri="{BB962C8B-B14F-4D97-AF65-F5344CB8AC3E}">
        <p14:creationId xmlns:p14="http://schemas.microsoft.com/office/powerpoint/2010/main" val="2914734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baseline="0" dirty="0" smtClean="0"/>
              <a:t>Of the 11 Assets that decreased, only 3 decreased significantly.</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17</a:t>
            </a:fld>
            <a:endParaRPr lang="en-US"/>
          </a:p>
        </p:txBody>
      </p:sp>
    </p:spTree>
    <p:extLst>
      <p:ext uri="{BB962C8B-B14F-4D97-AF65-F5344CB8AC3E}">
        <p14:creationId xmlns:p14="http://schemas.microsoft.com/office/powerpoint/2010/main" val="13096129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So we’ve talked a lot</a:t>
            </a:r>
            <a:r>
              <a:rPr lang="en-US" baseline="0" dirty="0" smtClean="0"/>
              <a:t> about how the survey measured the level of Developmental Assets in our youth population. </a:t>
            </a:r>
          </a:p>
          <a:p>
            <a:pPr marL="171450" indent="-171450">
              <a:buFont typeface="Arial" panose="020B0604020202020204" pitchFamily="34" charset="0"/>
              <a:buChar char="•"/>
            </a:pPr>
            <a:r>
              <a:rPr lang="en-US" baseline="0" dirty="0" smtClean="0"/>
              <a:t>However, it also measured the level of Risk-Taking Behaviors. This is a list of the 24 Risk-Taking Behaviors included in the survey. </a:t>
            </a:r>
          </a:p>
          <a:p>
            <a:pPr marL="171450" indent="-171450">
              <a:buFont typeface="Arial" panose="020B0604020202020204" pitchFamily="34" charset="0"/>
              <a:buChar char="•"/>
            </a:pPr>
            <a:r>
              <a:rPr lang="en-US" baseline="0" dirty="0" smtClean="0"/>
              <a:t>The nine that are bold represent Substance Abusive behaviors. We’ll talk about those in a few minutes.</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18</a:t>
            </a:fld>
            <a:endParaRPr lang="en-US"/>
          </a:p>
        </p:txBody>
      </p:sp>
    </p:spTree>
    <p:extLst>
      <p:ext uri="{BB962C8B-B14F-4D97-AF65-F5344CB8AC3E}">
        <p14:creationId xmlns:p14="http://schemas.microsoft.com/office/powerpoint/2010/main" val="3090238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Research shows the more Assets youth have, the less likely they are to engage in risky behavior. </a:t>
            </a:r>
            <a:endParaRPr lang="en-US" baseline="0" dirty="0" smtClean="0"/>
          </a:p>
          <a:p>
            <a:pPr marL="171450" indent="-171450">
              <a:buFont typeface="Arial" panose="020B0604020202020204" pitchFamily="34" charset="0"/>
              <a:buChar char="•"/>
            </a:pPr>
            <a:r>
              <a:rPr lang="en-US" baseline="0" dirty="0" smtClean="0"/>
              <a:t>Our </a:t>
            </a:r>
            <a:r>
              <a:rPr lang="en-US" baseline="0" dirty="0" smtClean="0"/>
              <a:t>results support that assertion. </a:t>
            </a:r>
            <a:endParaRPr lang="en-US" baseline="0" dirty="0" smtClean="0"/>
          </a:p>
          <a:p>
            <a:pPr marL="171450" indent="-171450">
              <a:buFont typeface="Arial" panose="020B0604020202020204" pitchFamily="34" charset="0"/>
              <a:buChar char="•"/>
            </a:pPr>
            <a:r>
              <a:rPr lang="en-US" baseline="0" dirty="0" smtClean="0"/>
              <a:t>The </a:t>
            </a:r>
            <a:r>
              <a:rPr lang="en-US" baseline="0" dirty="0" smtClean="0"/>
              <a:t>level of risk-taking behavior among those with 21 or more assets remains very low. </a:t>
            </a:r>
            <a:endParaRPr lang="en-US" baseline="0" dirty="0" smtClean="0"/>
          </a:p>
          <a:p>
            <a:pPr marL="171450" indent="-171450">
              <a:buFont typeface="Arial" panose="020B0604020202020204" pitchFamily="34" charset="0"/>
              <a:buChar char="•"/>
            </a:pPr>
            <a:r>
              <a:rPr lang="en-US" baseline="0" dirty="0" smtClean="0"/>
              <a:t>If </a:t>
            </a:r>
            <a:r>
              <a:rPr lang="en-US" baseline="0" dirty="0" smtClean="0"/>
              <a:t>you recall a few slides back, I pointed out that a larger percentage of our youth have more than 21 assets! </a:t>
            </a:r>
            <a:endParaRPr lang="en-US" baseline="0" dirty="0" smtClean="0"/>
          </a:p>
          <a:p>
            <a:pPr marL="171450" indent="-171450">
              <a:buFont typeface="Arial" panose="020B0604020202020204" pitchFamily="34" charset="0"/>
              <a:buChar char="•"/>
            </a:pPr>
            <a:r>
              <a:rPr lang="en-US" baseline="0" dirty="0" smtClean="0"/>
              <a:t>You </a:t>
            </a:r>
            <a:r>
              <a:rPr lang="en-US" baseline="0" dirty="0" smtClean="0"/>
              <a:t>will also notice that risk-taking behavior among youth with les than 21 Assets is declining, as well.</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19</a:t>
            </a:fld>
            <a:endParaRPr lang="en-US"/>
          </a:p>
        </p:txBody>
      </p:sp>
    </p:spTree>
    <p:extLst>
      <p:ext uri="{BB962C8B-B14F-4D97-AF65-F5344CB8AC3E}">
        <p14:creationId xmlns:p14="http://schemas.microsoft.com/office/powerpoint/2010/main" val="1119189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473226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baseline="0" dirty="0" smtClean="0"/>
              <a:t>These are Risk-Taking </a:t>
            </a:r>
            <a:r>
              <a:rPr lang="en-US" baseline="0" dirty="0" smtClean="0"/>
              <a:t>Behaviors - not related to substance use. I’d like to call your attention to the gray bar, which represents 2016. I’m pleased to report that Risk-Taking Behavior has decreased in all but five </a:t>
            </a:r>
            <a:r>
              <a:rPr lang="en-US" baseline="0" dirty="0" smtClean="0"/>
              <a:t>categories:</a:t>
            </a:r>
          </a:p>
          <a:p>
            <a:pPr marL="171450" indent="-171450">
              <a:buFont typeface="Arial" panose="020B0604020202020204" pitchFamily="34" charset="0"/>
              <a:buChar char="•"/>
            </a:pPr>
            <a:r>
              <a:rPr lang="en-US" baseline="0" dirty="0" smtClean="0"/>
              <a:t>Attempted Suicide</a:t>
            </a:r>
          </a:p>
          <a:p>
            <a:pPr marL="171450" indent="-171450">
              <a:buFont typeface="Arial" panose="020B0604020202020204" pitchFamily="34" charset="0"/>
              <a:buChar char="•"/>
            </a:pPr>
            <a:r>
              <a:rPr lang="en-US" baseline="0" dirty="0" smtClean="0"/>
              <a:t>Depression</a:t>
            </a:r>
          </a:p>
          <a:p>
            <a:pPr marL="171450" indent="-171450">
              <a:buFont typeface="Arial" panose="020B0604020202020204" pitchFamily="34" charset="0"/>
              <a:buChar char="•"/>
            </a:pPr>
            <a:r>
              <a:rPr lang="en-US" baseline="0" dirty="0" smtClean="0"/>
              <a:t>Eating Disorders</a:t>
            </a:r>
          </a:p>
          <a:p>
            <a:pPr marL="171450" indent="-171450">
              <a:buFont typeface="Arial" panose="020B0604020202020204" pitchFamily="34" charset="0"/>
              <a:buChar char="•"/>
            </a:pPr>
            <a:r>
              <a:rPr lang="en-US" baseline="0" dirty="0" smtClean="0"/>
              <a:t>Truancy</a:t>
            </a:r>
          </a:p>
          <a:p>
            <a:pPr marL="171450" indent="-171450">
              <a:buFont typeface="Arial" panose="020B0604020202020204" pitchFamily="34" charset="0"/>
              <a:buChar char="•"/>
            </a:pPr>
            <a:r>
              <a:rPr lang="en-US" baseline="0" dirty="0" smtClean="0"/>
              <a:t>Carried a Weapon for Protection</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20</a:t>
            </a:fld>
            <a:endParaRPr lang="en-US"/>
          </a:p>
        </p:txBody>
      </p:sp>
    </p:spTree>
    <p:extLst>
      <p:ext uri="{BB962C8B-B14F-4D97-AF65-F5344CB8AC3E}">
        <p14:creationId xmlns:p14="http://schemas.microsoft.com/office/powerpoint/2010/main" val="461292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Let’s take a closer look at delinquency-related behaviors. </a:t>
            </a:r>
          </a:p>
          <a:p>
            <a:pPr marL="171450" indent="-171450">
              <a:buFont typeface="Arial" panose="020B0604020202020204" pitchFamily="34" charset="0"/>
              <a:buChar char="•"/>
            </a:pPr>
            <a:r>
              <a:rPr lang="en-US" dirty="0" smtClean="0"/>
              <a:t>As</a:t>
            </a:r>
            <a:r>
              <a:rPr lang="en-US" baseline="0" dirty="0" smtClean="0"/>
              <a:t> a county, we’ve made great progress in reducing these behaviors. </a:t>
            </a:r>
          </a:p>
          <a:p>
            <a:pPr marL="171450" indent="-171450">
              <a:buFont typeface="Arial" panose="020B0604020202020204" pitchFamily="34" charset="0"/>
              <a:buChar char="•"/>
            </a:pPr>
            <a:r>
              <a:rPr lang="en-US" baseline="0" dirty="0" smtClean="0"/>
              <a:t>Unfortunately, we’re slipping in a few key areas. </a:t>
            </a:r>
          </a:p>
          <a:p>
            <a:pPr marL="171450" indent="-171450">
              <a:buFont typeface="Arial" panose="020B0604020202020204" pitchFamily="34" charset="0"/>
              <a:buChar char="•"/>
            </a:pPr>
            <a:r>
              <a:rPr lang="en-US" baseline="0" dirty="0" smtClean="0"/>
              <a:t>The following slides indicate which assets directly impact school truancy, antisocial behavior and violence.</a:t>
            </a:r>
          </a:p>
          <a:p>
            <a:pPr marL="171450" indent="-171450">
              <a:buFont typeface="Arial" panose="020B0604020202020204" pitchFamily="34" charset="0"/>
              <a:buChar char="•"/>
            </a:pPr>
            <a:r>
              <a:rPr lang="en-US" baseline="0" dirty="0" smtClean="0"/>
              <a:t>There are common themes.</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21</a:t>
            </a:fld>
            <a:endParaRPr lang="en-US"/>
          </a:p>
        </p:txBody>
      </p:sp>
    </p:spTree>
    <p:extLst>
      <p:ext uri="{BB962C8B-B14F-4D97-AF65-F5344CB8AC3E}">
        <p14:creationId xmlns:p14="http://schemas.microsoft.com/office/powerpoint/2010/main" val="1120291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05250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674524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03202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As mentioned earlier, Eating Disorders, Depression and Suicide Attempts all have increased, which is cause for concern. </a:t>
            </a:r>
          </a:p>
          <a:p>
            <a:pPr marL="171450" indent="-171450">
              <a:buFont typeface="Arial" panose="020B0604020202020204" pitchFamily="34" charset="0"/>
              <a:buChar char="•"/>
            </a:pPr>
            <a:r>
              <a:rPr lang="en-US" baseline="0" dirty="0" smtClean="0"/>
              <a:t>We’ve lost ground on the Assets related to </a:t>
            </a:r>
            <a:r>
              <a:rPr lang="en-US" i="1" baseline="0" dirty="0" smtClean="0"/>
              <a:t>Positive </a:t>
            </a:r>
            <a:r>
              <a:rPr lang="en-US" i="1" baseline="0" dirty="0" smtClean="0"/>
              <a:t>Identity</a:t>
            </a:r>
            <a:r>
              <a:rPr lang="en-US" i="0" baseline="0" dirty="0" smtClean="0"/>
              <a:t>, and there is a direct correlation between these assets and these risk-taking behaviors.</a:t>
            </a:r>
          </a:p>
          <a:p>
            <a:pPr marL="171450" indent="-171450">
              <a:buFont typeface="Arial" panose="020B0604020202020204" pitchFamily="34" charset="0"/>
              <a:buChar char="•"/>
            </a:pPr>
            <a:r>
              <a:rPr lang="en-US" i="0" baseline="0" dirty="0" smtClean="0"/>
              <a:t>Let’s take this beyond the percentages…</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25</a:t>
            </a:fld>
            <a:endParaRPr lang="en-US"/>
          </a:p>
        </p:txBody>
      </p:sp>
    </p:spTree>
    <p:extLst>
      <p:ext uri="{BB962C8B-B14F-4D97-AF65-F5344CB8AC3E}">
        <p14:creationId xmlns:p14="http://schemas.microsoft.com/office/powerpoint/2010/main" val="972964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Fifteen percent of our youth population reported that they engaged in bulimic or anorexic behavior. That is 855 students! </a:t>
            </a:r>
          </a:p>
          <a:p>
            <a:pPr marL="171450" indent="-171450">
              <a:buFont typeface="Arial" panose="020B0604020202020204" pitchFamily="34" charset="0"/>
              <a:buChar char="•"/>
            </a:pPr>
            <a:r>
              <a:rPr lang="en-US" baseline="0" dirty="0" smtClean="0"/>
              <a:t>The Assets that impact this behavior include: Sense of Purpose, Self-Esteem, Positive Peer Influence and Safety, followed closely by Personal Power, Resistance skills and Achievement Motivation.</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26</a:t>
            </a:fld>
            <a:endParaRPr lang="en-US"/>
          </a:p>
        </p:txBody>
      </p:sp>
    </p:spTree>
    <p:extLst>
      <p:ext uri="{BB962C8B-B14F-4D97-AF65-F5344CB8AC3E}">
        <p14:creationId xmlns:p14="http://schemas.microsoft.com/office/powerpoint/2010/main" val="26646914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Seventeen</a:t>
            </a:r>
            <a:r>
              <a:rPr lang="en-US" baseline="0" dirty="0" smtClean="0"/>
              <a:t> percent of our youth population reported they were sad or depressed most of the time in the month prior to the survey. That’s 969 students!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Notice the significant increase in this behavior among our female population.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Assets that impact this behavior include: Sense of Purpose, Self-Esteem, Personal Power and Family Support.</a:t>
            </a:r>
            <a:endParaRPr lang="en-US" dirty="0" smtClean="0"/>
          </a:p>
          <a:p>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27</a:t>
            </a:fld>
            <a:endParaRPr lang="en-US"/>
          </a:p>
        </p:txBody>
      </p:sp>
    </p:spTree>
    <p:extLst>
      <p:ext uri="{BB962C8B-B14F-4D97-AF65-F5344CB8AC3E}">
        <p14:creationId xmlns:p14="http://schemas.microsoft.com/office/powerpoint/2010/main" val="20497713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And lastly, 14%</a:t>
            </a:r>
            <a:r>
              <a:rPr lang="en-US" baseline="0" dirty="0" smtClean="0"/>
              <a:t> of our youth population reported that they had attempted suicide one or more times. We’re talking about 798 students!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Assets that impact this behavior include: Sense of Purpose, Self-Esteem, Positive Peer Influence and Family Support.</a:t>
            </a: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28</a:t>
            </a:fld>
            <a:endParaRPr lang="en-US"/>
          </a:p>
        </p:txBody>
      </p:sp>
    </p:spTree>
    <p:extLst>
      <p:ext uri="{BB962C8B-B14F-4D97-AF65-F5344CB8AC3E}">
        <p14:creationId xmlns:p14="http://schemas.microsoft.com/office/powerpoint/2010/main" val="40051521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marR="0" indent="-17373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aseline="0" dirty="0" smtClean="0"/>
              <a:t>Now we’re going to </a:t>
            </a:r>
            <a:r>
              <a:rPr lang="en-US" baseline="0" dirty="0" smtClean="0"/>
              <a:t>take a look at Risk-Taking </a:t>
            </a:r>
            <a:r>
              <a:rPr lang="en-US" baseline="0" dirty="0" smtClean="0"/>
              <a:t>Behaviors specifically related to substance use. </a:t>
            </a:r>
          </a:p>
          <a:p>
            <a:pPr marL="171450" marR="0" indent="-17373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smtClean="0"/>
              <a:t>I’m pleased to report that substance</a:t>
            </a:r>
            <a:r>
              <a:rPr lang="en-US" baseline="0" dirty="0" smtClean="0"/>
              <a:t> use</a:t>
            </a:r>
            <a:r>
              <a:rPr lang="en-US" dirty="0" smtClean="0"/>
              <a:t> trends </a:t>
            </a:r>
            <a:r>
              <a:rPr lang="en-US" baseline="0" dirty="0" smtClean="0"/>
              <a:t>are going in the right direction. </a:t>
            </a:r>
          </a:p>
          <a:p>
            <a:pPr marL="171450" indent="-173736">
              <a:spcAft>
                <a:spcPts val="600"/>
              </a:spcAft>
              <a:buFont typeface="Arial" panose="020B0604020202020204" pitchFamily="34" charset="0"/>
              <a:buChar char="•"/>
            </a:pPr>
            <a:r>
              <a:rPr lang="en-US" baseline="0" dirty="0" smtClean="0"/>
              <a:t>In our opinion, this can be attributed to the increase in assets among our youth population, as well as the unprecedented level of collaboration taking place in our </a:t>
            </a:r>
            <a:r>
              <a:rPr lang="en-US" baseline="0" dirty="0" smtClean="0"/>
              <a:t>community at all levels.</a:t>
            </a:r>
            <a:endParaRPr lang="en-US" baseline="0" dirty="0" smtClean="0"/>
          </a:p>
          <a:p>
            <a:pPr marL="171450" indent="-173736">
              <a:spcAft>
                <a:spcPts val="600"/>
              </a:spcAft>
              <a:buFont typeface="Arial" panose="020B0604020202020204" pitchFamily="34" charset="0"/>
              <a:buChar char="•"/>
            </a:pPr>
            <a:r>
              <a:rPr lang="en-US" baseline="0" dirty="0" smtClean="0"/>
              <a:t>Youth Connections magazine, town hall meetings sponsored by the Community Alliance 4 Youth Success, as well as other local activities have highlighted the importance of Assets and provided valuable information to parents about the dangers of substance use by adolescents.</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29</a:t>
            </a:fld>
            <a:endParaRPr lang="en-US"/>
          </a:p>
        </p:txBody>
      </p:sp>
    </p:spTree>
    <p:extLst>
      <p:ext uri="{BB962C8B-B14F-4D97-AF65-F5344CB8AC3E}">
        <p14:creationId xmlns:p14="http://schemas.microsoft.com/office/powerpoint/2010/main" val="3303358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557985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0" indent="0">
              <a:spcAft>
                <a:spcPts val="300"/>
              </a:spcAft>
              <a:buFont typeface="Arial" panose="020B0604020202020204" pitchFamily="34" charset="0"/>
              <a:buNone/>
            </a:pPr>
            <a:r>
              <a:rPr lang="en-US" dirty="0" smtClean="0"/>
              <a:t>This graph shows 30-Day</a:t>
            </a:r>
            <a:r>
              <a:rPr lang="en-US" baseline="0" dirty="0" smtClean="0"/>
              <a:t> Use of each substance, by grade. Alcohol continues to be the most abused substance, far outpacing marijuana, tobacco and prescription drugs. As you would expect, there is a strong correlation between grade and usage.</a:t>
            </a:r>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30</a:t>
            </a:fld>
            <a:endParaRPr lang="en-US"/>
          </a:p>
        </p:txBody>
      </p:sp>
    </p:spTree>
    <p:extLst>
      <p:ext uri="{BB962C8B-B14F-4D97-AF65-F5344CB8AC3E}">
        <p14:creationId xmlns:p14="http://schemas.microsoft.com/office/powerpoint/2010/main" val="9456384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baseline="0" dirty="0" smtClean="0"/>
              <a:t>People often ask us how Midland compares to state or national trends when it comes to substance use. And I’m pleased to report that we are doing better than national trends in all substance use categories. The national data shown here is courtesy of the 2015 Monitoring the Future study conducted </a:t>
            </a:r>
            <a:r>
              <a:rPr lang="en-US" baseline="0" dirty="0" smtClean="0"/>
              <a:t>annually by </a:t>
            </a:r>
            <a:r>
              <a:rPr lang="en-US" baseline="0" dirty="0" smtClean="0"/>
              <a:t>University of Michigan.</a:t>
            </a:r>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31</a:t>
            </a:fld>
            <a:endParaRPr lang="en-US"/>
          </a:p>
        </p:txBody>
      </p:sp>
    </p:spTree>
    <p:extLst>
      <p:ext uri="{BB962C8B-B14F-4D97-AF65-F5344CB8AC3E}">
        <p14:creationId xmlns:p14="http://schemas.microsoft.com/office/powerpoint/2010/main" val="6130305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This chart shows perception of risk,</a:t>
            </a:r>
            <a:r>
              <a:rPr lang="en-US" baseline="0" dirty="0" smtClean="0"/>
              <a:t> by grade. Our concern here is the low percentage of kids who believe there is moderate or great risk from “regular use of marijuana.” Less than 50 percent of our 12</a:t>
            </a:r>
            <a:r>
              <a:rPr lang="en-US" baseline="30000" dirty="0" smtClean="0"/>
              <a:t>th</a:t>
            </a:r>
            <a:r>
              <a:rPr lang="en-US" baseline="0" dirty="0" smtClean="0"/>
              <a:t> graders believe there is risk.</a:t>
            </a:r>
          </a:p>
          <a:p>
            <a:pPr marL="171450" indent="-171450">
              <a:buFont typeface="Arial" panose="020B0604020202020204" pitchFamily="34" charset="0"/>
              <a:buChar char="•"/>
            </a:pPr>
            <a:r>
              <a:rPr lang="en-US" baseline="0" dirty="0" smtClean="0"/>
              <a:t>A </a:t>
            </a:r>
            <a:r>
              <a:rPr lang="en-US" baseline="0" dirty="0" smtClean="0"/>
              <a:t>proposal to legalize </a:t>
            </a:r>
            <a:r>
              <a:rPr lang="en-US" baseline="0" dirty="0" smtClean="0"/>
              <a:t>marijuana for recreational use could be </a:t>
            </a:r>
            <a:r>
              <a:rPr lang="en-US" baseline="0" dirty="0" smtClean="0"/>
              <a:t>on the ballot in November. Research shows that a reduction in perceived risk typically is a predictor of increased use. </a:t>
            </a:r>
          </a:p>
          <a:p>
            <a:pPr marL="171450" indent="-171450">
              <a:buFont typeface="Arial" panose="020B0604020202020204" pitchFamily="34" charset="0"/>
              <a:buChar char="•"/>
            </a:pPr>
            <a:r>
              <a:rPr lang="en-US" baseline="0" dirty="0" smtClean="0"/>
              <a:t>The Community Alliance 4 Youth Success </a:t>
            </a:r>
            <a:r>
              <a:rPr lang="en-US" baseline="0" dirty="0" smtClean="0"/>
              <a:t>launched a campaign this month, </a:t>
            </a:r>
            <a:r>
              <a:rPr lang="en-US" baseline="0" dirty="0" smtClean="0"/>
              <a:t>coinciding with the Spring issue of Youth </a:t>
            </a:r>
            <a:r>
              <a:rPr lang="en-US" baseline="0" dirty="0" smtClean="0"/>
              <a:t>Connections, to bring attention to this issue. </a:t>
            </a:r>
            <a:r>
              <a:rPr lang="en-US" baseline="0" dirty="0" smtClean="0"/>
              <a:t>The magazine </a:t>
            </a:r>
            <a:r>
              <a:rPr lang="en-US" baseline="0" dirty="0" smtClean="0"/>
              <a:t>directs </a:t>
            </a:r>
            <a:r>
              <a:rPr lang="en-US" baseline="0" dirty="0" smtClean="0"/>
              <a:t>people to the coalition’s website – www.drugfreemidland.org – for more information about the impact of legalization on youth. Additional information will be posted in July and October.</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32</a:t>
            </a:fld>
            <a:endParaRPr lang="en-US"/>
          </a:p>
        </p:txBody>
      </p:sp>
    </p:spTree>
    <p:extLst>
      <p:ext uri="{BB962C8B-B14F-4D97-AF65-F5344CB8AC3E}">
        <p14:creationId xmlns:p14="http://schemas.microsoft.com/office/powerpoint/2010/main" val="10550595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33</a:t>
            </a:fld>
            <a:endParaRPr lang="en-US"/>
          </a:p>
        </p:txBody>
      </p:sp>
    </p:spTree>
    <p:extLst>
      <p:ext uri="{BB962C8B-B14F-4D97-AF65-F5344CB8AC3E}">
        <p14:creationId xmlns:p14="http://schemas.microsoft.com/office/powerpoint/2010/main" val="8488216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713891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35</a:t>
            </a:fld>
            <a:endParaRPr lang="en-US"/>
          </a:p>
        </p:txBody>
      </p:sp>
    </p:spTree>
    <p:extLst>
      <p:ext uri="{BB962C8B-B14F-4D97-AF65-F5344CB8AC3E}">
        <p14:creationId xmlns:p14="http://schemas.microsoft.com/office/powerpoint/2010/main" val="8281863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36</a:t>
            </a:fld>
            <a:endParaRPr lang="en-US"/>
          </a:p>
        </p:txBody>
      </p:sp>
    </p:spTree>
    <p:extLst>
      <p:ext uri="{BB962C8B-B14F-4D97-AF65-F5344CB8AC3E}">
        <p14:creationId xmlns:p14="http://schemas.microsoft.com/office/powerpoint/2010/main" val="18588919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37</a:t>
            </a:fld>
            <a:endParaRPr lang="en-US"/>
          </a:p>
        </p:txBody>
      </p:sp>
    </p:spTree>
    <p:extLst>
      <p:ext uri="{BB962C8B-B14F-4D97-AF65-F5344CB8AC3E}">
        <p14:creationId xmlns:p14="http://schemas.microsoft.com/office/powerpoint/2010/main" val="3960078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8501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baseline="0" dirty="0" smtClean="0"/>
              <a:t/>
            </a:r>
            <a:br>
              <a:rPr lang="en-US" baseline="0" dirty="0" smtClean="0"/>
            </a:b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5</a:t>
            </a:fld>
            <a:endParaRPr lang="en-US"/>
          </a:p>
        </p:txBody>
      </p:sp>
    </p:spTree>
    <p:extLst>
      <p:ext uri="{BB962C8B-B14F-4D97-AF65-F5344CB8AC3E}">
        <p14:creationId xmlns:p14="http://schemas.microsoft.com/office/powerpoint/2010/main" val="2619750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External Assets</a:t>
            </a:r>
            <a:r>
              <a:rPr lang="en-US" baseline="0" dirty="0" smtClean="0"/>
              <a:t> are the positive developmental experiences that families, schools, neighborhoods, community groups and other youth and family-serving organizations provide young people.</a:t>
            </a:r>
          </a:p>
          <a:p>
            <a:pPr marL="171450" indent="-171450">
              <a:buFont typeface="Arial" panose="020B0604020202020204" pitchFamily="34" charset="0"/>
              <a:buChar char="•"/>
            </a:pPr>
            <a:r>
              <a:rPr lang="en-US" baseline="0" dirty="0" smtClean="0"/>
              <a:t>Internal Assets are the positive commitments, skills and values that form a young person’s inner guidance system.</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6</a:t>
            </a:fld>
            <a:endParaRPr lang="en-US"/>
          </a:p>
        </p:txBody>
      </p:sp>
    </p:spTree>
    <p:extLst>
      <p:ext uri="{BB962C8B-B14F-4D97-AF65-F5344CB8AC3E}">
        <p14:creationId xmlns:p14="http://schemas.microsoft.com/office/powerpoint/2010/main" val="4291894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baseline="0" dirty="0" smtClean="0"/>
              <a:t>Sixth grade is the tipping point for many kids – it’s when they start to assert their independence and move away from institutions like family, school and church and more toward their peers. </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7</a:t>
            </a:fld>
            <a:endParaRPr lang="en-US"/>
          </a:p>
        </p:txBody>
      </p:sp>
    </p:spTree>
    <p:extLst>
      <p:ext uri="{BB962C8B-B14F-4D97-AF65-F5344CB8AC3E}">
        <p14:creationId xmlns:p14="http://schemas.microsoft.com/office/powerpoint/2010/main" val="227183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 you can see, the average</a:t>
            </a:r>
            <a:r>
              <a:rPr lang="en-US" baseline="0" dirty="0" smtClean="0"/>
              <a:t> number of Assets in our youth population continues to increase, with the exception of 7</a:t>
            </a:r>
            <a:r>
              <a:rPr lang="en-US" baseline="30000" dirty="0" smtClean="0"/>
              <a:t>th</a:t>
            </a:r>
            <a:r>
              <a:rPr lang="en-US" baseline="0" dirty="0" smtClean="0"/>
              <a:t> grade which dipped </a:t>
            </a:r>
            <a:r>
              <a:rPr lang="en-US" baseline="0" dirty="0" smtClean="0"/>
              <a:t>slightly.</a:t>
            </a:r>
          </a:p>
          <a:p>
            <a:pPr marL="171450" indent="-171450">
              <a:buFont typeface="Arial" panose="020B0604020202020204" pitchFamily="34" charset="0"/>
              <a:buChar char="•"/>
            </a:pPr>
            <a:r>
              <a:rPr lang="en-US" baseline="0" dirty="0" smtClean="0"/>
              <a:t>I </a:t>
            </a:r>
            <a:r>
              <a:rPr lang="en-US" baseline="0" dirty="0" smtClean="0"/>
              <a:t>am pleased to report, that today’s 6</a:t>
            </a:r>
            <a:r>
              <a:rPr lang="en-US" baseline="30000" dirty="0" smtClean="0"/>
              <a:t>th</a:t>
            </a:r>
            <a:r>
              <a:rPr lang="en-US" baseline="0" dirty="0" smtClean="0"/>
              <a:t> graders have an average of 25.4 Assets compared to 23.8 in 2006 and 12</a:t>
            </a:r>
            <a:r>
              <a:rPr lang="en-US" baseline="30000" dirty="0" smtClean="0"/>
              <a:t>th</a:t>
            </a:r>
            <a:r>
              <a:rPr lang="en-US" baseline="0" dirty="0" smtClean="0"/>
              <a:t> graders have an average of 20 Assets, compared to 18.6 in 2006. </a:t>
            </a:r>
            <a:endParaRPr lang="en-US" baseline="0" dirty="0" smtClean="0"/>
          </a:p>
          <a:p>
            <a:pPr marL="171450" indent="-171450">
              <a:buFont typeface="Arial" panose="020B0604020202020204" pitchFamily="34" charset="0"/>
              <a:buChar char="•"/>
            </a:pPr>
            <a:r>
              <a:rPr lang="en-US" baseline="0" dirty="0" smtClean="0"/>
              <a:t>So </a:t>
            </a:r>
            <a:r>
              <a:rPr lang="en-US" baseline="0" dirty="0" smtClean="0"/>
              <a:t>our youth are entering adolescence with a higher # of Assets, and they are leaving high school with a higher level.</a:t>
            </a: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8</a:t>
            </a:fld>
            <a:endParaRPr lang="en-US"/>
          </a:p>
        </p:txBody>
      </p:sp>
    </p:spTree>
    <p:extLst>
      <p:ext uri="{BB962C8B-B14F-4D97-AF65-F5344CB8AC3E}">
        <p14:creationId xmlns:p14="http://schemas.microsoft.com/office/powerpoint/2010/main" val="2813436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0213" y="304800"/>
            <a:ext cx="6149975" cy="4611688"/>
          </a:xfrm>
        </p:spPr>
      </p:sp>
      <p:sp>
        <p:nvSpPr>
          <p:cNvPr id="3" name="Notes Placeholder 2"/>
          <p:cNvSpPr>
            <a:spLocks noGrp="1"/>
          </p:cNvSpPr>
          <p:nvPr>
            <p:ph type="body" idx="1"/>
          </p:nvPr>
        </p:nvSpPr>
        <p:spPr/>
        <p:txBody>
          <a:bodyPr/>
          <a:lstStyle/>
          <a:p>
            <a:r>
              <a:rPr lang="en-US" dirty="0" smtClean="0"/>
              <a:t>The important</a:t>
            </a:r>
            <a:r>
              <a:rPr lang="en-US" baseline="0" dirty="0" smtClean="0"/>
              <a:t> thing to note from this slide is that a larger percentage of the population has 21 or more Assets and a smaller percentage has less than 20. </a:t>
            </a:r>
            <a:endParaRPr lang="en-US" dirty="0"/>
          </a:p>
        </p:txBody>
      </p:sp>
      <p:sp>
        <p:nvSpPr>
          <p:cNvPr id="4" name="Slide Number Placeholder 3"/>
          <p:cNvSpPr>
            <a:spLocks noGrp="1"/>
          </p:cNvSpPr>
          <p:nvPr>
            <p:ph type="sldNum" sz="quarter" idx="10"/>
          </p:nvPr>
        </p:nvSpPr>
        <p:spPr>
          <a:xfrm>
            <a:off x="3970938" y="8829966"/>
            <a:ext cx="3037840" cy="464820"/>
          </a:xfrm>
          <a:prstGeom prst="rect">
            <a:avLst/>
          </a:prstGeom>
        </p:spPr>
        <p:txBody>
          <a:bodyPr/>
          <a:lstStyle/>
          <a:p>
            <a:fld id="{DB0B1DAB-07AD-4EA0-8E9B-FFEF24C2D9D2}" type="slidenum">
              <a:rPr lang="en-US" smtClean="0"/>
              <a:t>9</a:t>
            </a:fld>
            <a:endParaRPr lang="en-US"/>
          </a:p>
        </p:txBody>
      </p:sp>
    </p:spTree>
    <p:extLst>
      <p:ext uri="{BB962C8B-B14F-4D97-AF65-F5344CB8AC3E}">
        <p14:creationId xmlns:p14="http://schemas.microsoft.com/office/powerpoint/2010/main" val="2433875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172200"/>
            <a:ext cx="2133600" cy="365125"/>
          </a:xfrm>
        </p:spPr>
        <p:txBody>
          <a:bodyPr/>
          <a:lstStyle/>
          <a:p>
            <a:fld id="{C044D2BC-5C60-4F6C-AFDB-CB96FA319979}" type="datetime1">
              <a:rPr lang="en-US" smtClean="0"/>
              <a:t>4/13/2016</a:t>
            </a:fld>
            <a:endParaRPr lang="en-US"/>
          </a:p>
        </p:txBody>
      </p:sp>
      <p:sp>
        <p:nvSpPr>
          <p:cNvPr id="5" name="Footer Placeholder 4"/>
          <p:cNvSpPr>
            <a:spLocks noGrp="1"/>
          </p:cNvSpPr>
          <p:nvPr>
            <p:ph type="ftr" sz="quarter" idx="11"/>
          </p:nvPr>
        </p:nvSpPr>
        <p:spPr>
          <a:xfrm>
            <a:off x="3124200" y="6172200"/>
            <a:ext cx="2895600" cy="365125"/>
          </a:xfrm>
        </p:spPr>
        <p:txBody>
          <a:bodyPr/>
          <a:lstStyle/>
          <a:p>
            <a:endParaRPr lang="en-US"/>
          </a:p>
        </p:txBody>
      </p:sp>
      <p:sp>
        <p:nvSpPr>
          <p:cNvPr id="6" name="Slide Number Placeholder 5"/>
          <p:cNvSpPr>
            <a:spLocks noGrp="1"/>
          </p:cNvSpPr>
          <p:nvPr>
            <p:ph type="sldNum" sz="quarter" idx="12"/>
          </p:nvPr>
        </p:nvSpPr>
        <p:spPr>
          <a:xfrm>
            <a:off x="6553200" y="6172200"/>
            <a:ext cx="2133600" cy="365125"/>
          </a:xfrm>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1123316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7122D-CEB2-4183-910A-CBD313D6A83B}" type="datetime1">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62574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E1C76B-5BA6-420B-9A00-2B0BA7E6FBC9}" type="datetime1">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303106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5943600" cy="1143000"/>
          </a:xfrm>
        </p:spPr>
        <p:txBody>
          <a:bodyPr/>
          <a:lstStyle>
            <a:lvl1pPr>
              <a:defRPr/>
            </a:lvl1pPr>
          </a:lstStyle>
          <a:p>
            <a:r>
              <a:rPr lang="en-US" dirty="0" smtClean="0"/>
              <a:t>Click to edit Master title</a:t>
            </a:r>
            <a:endParaRPr lang="en-US" dirty="0"/>
          </a:p>
        </p:txBody>
      </p:sp>
      <p:sp>
        <p:nvSpPr>
          <p:cNvPr id="3" name="Content Placeholder 2"/>
          <p:cNvSpPr>
            <a:spLocks noGrp="1"/>
          </p:cNvSpPr>
          <p:nvPr>
            <p:ph idx="1"/>
          </p:nvPr>
        </p:nvSpPr>
        <p:spPr>
          <a:xfrm>
            <a:off x="457200" y="1981200"/>
            <a:ext cx="8229600" cy="4144963"/>
          </a:xfrm>
        </p:spPr>
        <p:txBody>
          <a:bodyPr/>
          <a:lstStyle>
            <a:lvl1pPr>
              <a:defRPr>
                <a:solidFill>
                  <a:srgbClr val="003366"/>
                </a:solidFill>
              </a:defRPr>
            </a:lvl1pPr>
            <a:lvl2pPr>
              <a:defRPr>
                <a:solidFill>
                  <a:srgbClr val="993366"/>
                </a:solidFill>
              </a:defRPr>
            </a:lvl2pPr>
            <a:lvl3pPr>
              <a:defRPr>
                <a:solidFill>
                  <a:srgbClr val="3333FF"/>
                </a:solidFill>
              </a:defRPr>
            </a:lvl3pPr>
            <a:lvl4pPr>
              <a:defRPr>
                <a:solidFill>
                  <a:srgbClr val="669900"/>
                </a:solidFill>
              </a:defRPr>
            </a:lvl4pPr>
            <a:lvl5pPr>
              <a:defRPr>
                <a:solidFill>
                  <a:srgbClr val="993366"/>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3040B4E-BE13-4916-B262-A43AAB9D089A}" type="datetime1">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294044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84960-2407-4494-9283-27842FE71860}" type="datetime1">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171428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4A56E-DBC8-4FBF-97EE-2CE13D684D3D}" type="datetime1">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827222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814FC0-8087-4E52-9420-271B3A2E4FA1}" type="datetime1">
              <a:rPr lang="en-US" smtClean="0"/>
              <a:t>4/13/2016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311817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37B5A-D1A6-4E8B-8485-68C2EFFABA60}" type="datetime1">
              <a:rPr lang="en-US" smtClean="0"/>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114855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CD379-3CD1-43A1-8587-12F7D6970AE2}" type="datetime1">
              <a:rPr lang="en-US" smtClean="0"/>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888189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96A26-C340-4F81-A5ED-195FE01C4F92}" type="datetime1">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290328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96C58-D0B0-4BDB-AC4F-D1592E3C9042}" type="datetime1">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FB2A30-6529-4199-BBFA-D3785A7AB94F}" type="slidenum">
              <a:rPr lang="en-US" smtClean="0"/>
              <a:t>‹#›</a:t>
            </a:fld>
            <a:endParaRPr lang="en-US"/>
          </a:p>
        </p:txBody>
      </p:sp>
    </p:spTree>
    <p:extLst>
      <p:ext uri="{BB962C8B-B14F-4D97-AF65-F5344CB8AC3E}">
        <p14:creationId xmlns:p14="http://schemas.microsoft.com/office/powerpoint/2010/main" val="264211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274638"/>
            <a:ext cx="6172200" cy="1143000"/>
          </a:xfrm>
          <a:prstGeom prst="rect">
            <a:avLst/>
          </a:prstGeom>
        </p:spPr>
        <p:txBody>
          <a:bodyPr vert="horz" lIns="91440" tIns="45720" rIns="91440" bIns="45720" rtlCol="0" anchor="ctr">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72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62A6DA-DC11-4DA1-AE47-CD2E2C6FDD78}" type="datetime1">
              <a:rPr lang="en-US" smtClean="0"/>
              <a:t>4/13/2016</a:t>
            </a:fld>
            <a:endParaRPr lang="en-US"/>
          </a:p>
        </p:txBody>
      </p:sp>
      <p:sp>
        <p:nvSpPr>
          <p:cNvPr id="5" name="Footer Placeholder 4"/>
          <p:cNvSpPr>
            <a:spLocks noGrp="1"/>
          </p:cNvSpPr>
          <p:nvPr>
            <p:ph type="ftr" sz="quarter" idx="3"/>
          </p:nvPr>
        </p:nvSpPr>
        <p:spPr>
          <a:xfrm>
            <a:off x="3124200" y="61722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1722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B2A30-6529-4199-BBFA-D3785A7AB94F}" type="slidenum">
              <a:rPr lang="en-US" smtClean="0"/>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2" y="228600"/>
            <a:ext cx="1808985" cy="914400"/>
          </a:xfrm>
          <a:prstGeom prst="rect">
            <a:avLst/>
          </a:prstGeom>
        </p:spPr>
      </p:pic>
    </p:spTree>
    <p:extLst>
      <p:ext uri="{BB962C8B-B14F-4D97-AF65-F5344CB8AC3E}">
        <p14:creationId xmlns:p14="http://schemas.microsoft.com/office/powerpoint/2010/main" val="7833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4400" b="1" kern="1200">
          <a:solidFill>
            <a:srgbClr val="9933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6699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3333FF"/>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2016 Profiles of Student Life:</a:t>
            </a:r>
            <a:br>
              <a:rPr lang="en-US" dirty="0" smtClean="0"/>
            </a:br>
            <a:r>
              <a:rPr lang="en-US" i="1" dirty="0" smtClean="0"/>
              <a:t>Attitudes &amp; Behaviors Study</a:t>
            </a:r>
            <a:endParaRPr lang="en-US" dirty="0"/>
          </a:p>
        </p:txBody>
      </p:sp>
      <p:sp>
        <p:nvSpPr>
          <p:cNvPr id="3" name="Subtitle 2"/>
          <p:cNvSpPr>
            <a:spLocks noGrp="1"/>
          </p:cNvSpPr>
          <p:nvPr>
            <p:ph type="subTitle" idx="1"/>
          </p:nvPr>
        </p:nvSpPr>
        <p:spPr>
          <a:xfrm>
            <a:off x="1371600" y="4267200"/>
            <a:ext cx="6400800" cy="1371600"/>
          </a:xfrm>
        </p:spPr>
        <p:txBody>
          <a:bodyPr/>
          <a:lstStyle/>
          <a:p>
            <a:r>
              <a:rPr lang="en-US" dirty="0" smtClean="0">
                <a:solidFill>
                  <a:srgbClr val="00355F"/>
                </a:solidFill>
              </a:rPr>
              <a:t>Midland Kids First</a:t>
            </a:r>
            <a:endParaRPr lang="en-US" dirty="0" smtClean="0">
              <a:solidFill>
                <a:srgbClr val="00355F"/>
              </a:solidFill>
            </a:endParaRPr>
          </a:p>
          <a:p>
            <a:r>
              <a:rPr lang="en-US" sz="2400" dirty="0" smtClean="0">
                <a:solidFill>
                  <a:srgbClr val="00355F"/>
                </a:solidFill>
              </a:rPr>
              <a:t>April 13, </a:t>
            </a:r>
            <a:r>
              <a:rPr lang="en-US" sz="2400" dirty="0" smtClean="0">
                <a:solidFill>
                  <a:srgbClr val="00355F"/>
                </a:solidFill>
              </a:rPr>
              <a:t>2016</a:t>
            </a:r>
            <a:endParaRPr lang="en-US" sz="2400" dirty="0">
              <a:solidFill>
                <a:srgbClr val="00355F"/>
              </a:solidFill>
            </a:endParaRPr>
          </a:p>
        </p:txBody>
      </p:sp>
      <p:sp>
        <p:nvSpPr>
          <p:cNvPr id="4" name="TextBox 3"/>
          <p:cNvSpPr txBox="1"/>
          <p:nvPr/>
        </p:nvSpPr>
        <p:spPr>
          <a:xfrm>
            <a:off x="1676400" y="6553200"/>
            <a:ext cx="5791200" cy="369332"/>
          </a:xfrm>
          <a:prstGeom prst="rect">
            <a:avLst/>
          </a:prstGeom>
          <a:noFill/>
        </p:spPr>
        <p:txBody>
          <a:bodyPr wrap="square" rtlCol="0">
            <a:spAutoFit/>
          </a:bodyPr>
          <a:lstStyle/>
          <a:p>
            <a:pPr algn="ctr"/>
            <a:r>
              <a:rPr lang="en-US" b="1" dirty="0" smtClean="0">
                <a:solidFill>
                  <a:srgbClr val="7F7F7F"/>
                </a:solidFill>
              </a:rPr>
              <a:t>© The Legacy Center for Community Success</a:t>
            </a:r>
            <a:endParaRPr lang="en-US" b="1" dirty="0">
              <a:solidFill>
                <a:srgbClr val="7F7F7F"/>
              </a:solidFill>
            </a:endParaRPr>
          </a:p>
        </p:txBody>
      </p:sp>
      <p:sp>
        <p:nvSpPr>
          <p:cNvPr id="5" name="Slide Number Placeholder 4"/>
          <p:cNvSpPr>
            <a:spLocks noGrp="1"/>
          </p:cNvSpPr>
          <p:nvPr>
            <p:ph type="sldNum" sz="quarter" idx="12"/>
          </p:nvPr>
        </p:nvSpPr>
        <p:spPr/>
        <p:txBody>
          <a:bodyPr/>
          <a:lstStyle/>
          <a:p>
            <a:fld id="{47FB2A30-6529-4199-BBFA-D3785A7AB94F}" type="slidenum">
              <a:rPr lang="en-US" smtClean="0"/>
              <a:t>1</a:t>
            </a:fld>
            <a:endParaRPr lang="en-US"/>
          </a:p>
        </p:txBody>
      </p:sp>
    </p:spTree>
    <p:extLst>
      <p:ext uri="{BB962C8B-B14F-4D97-AF65-F5344CB8AC3E}">
        <p14:creationId xmlns:p14="http://schemas.microsoft.com/office/powerpoint/2010/main" val="2676139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2514600" y="2850417"/>
            <a:ext cx="6172200" cy="1143000"/>
          </a:xfrm>
        </p:spPr>
        <p:txBody>
          <a:bodyPr>
            <a:normAutofit fontScale="90000"/>
          </a:bodyPr>
          <a:lstStyle/>
          <a:p>
            <a:pPr algn="ctr"/>
            <a:r>
              <a:rPr lang="en-US" dirty="0" smtClean="0"/>
              <a:t>External Comparison</a:t>
            </a:r>
            <a:br>
              <a:rPr lang="en-US" dirty="0" smtClean="0"/>
            </a:br>
            <a:r>
              <a:rPr lang="en-US" dirty="0" smtClean="0"/>
              <a:t>2011/2016</a:t>
            </a:r>
            <a:endParaRPr lang="en-US" dirty="0"/>
          </a:p>
        </p:txBody>
      </p:sp>
      <p:sp>
        <p:nvSpPr>
          <p:cNvPr id="3" name="Slide Number Placeholder 2"/>
          <p:cNvSpPr>
            <a:spLocks noGrp="1"/>
          </p:cNvSpPr>
          <p:nvPr>
            <p:ph type="sldNum" sz="quarter" idx="12"/>
          </p:nvPr>
        </p:nvSpPr>
        <p:spPr/>
        <p:txBody>
          <a:bodyPr/>
          <a:lstStyle/>
          <a:p>
            <a:fld id="{47FB2A30-6529-4199-BBFA-D3785A7AB94F}" type="slidenum">
              <a:rPr lang="en-US" smtClean="0"/>
              <a:t>10</a:t>
            </a:fld>
            <a:endParaRPr lang="en-US"/>
          </a:p>
        </p:txBody>
      </p:sp>
      <p:pic>
        <p:nvPicPr>
          <p:cNvPr id="5" name="Picture 4"/>
          <p:cNvPicPr>
            <a:picLocks noChangeAspect="1"/>
          </p:cNvPicPr>
          <p:nvPr/>
        </p:nvPicPr>
        <p:blipFill>
          <a:blip r:embed="rId3"/>
          <a:stretch>
            <a:fillRect/>
          </a:stretch>
        </p:blipFill>
        <p:spPr>
          <a:xfrm>
            <a:off x="1600200" y="48064"/>
            <a:ext cx="7221557" cy="6517396"/>
          </a:xfrm>
          <a:prstGeom prst="rect">
            <a:avLst/>
          </a:prstGeom>
        </p:spPr>
      </p:pic>
    </p:spTree>
    <p:extLst>
      <p:ext uri="{BB962C8B-B14F-4D97-AF65-F5344CB8AC3E}">
        <p14:creationId xmlns:p14="http://schemas.microsoft.com/office/powerpoint/2010/main" val="176531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2400300" y="2811462"/>
            <a:ext cx="5943600" cy="1143000"/>
          </a:xfrm>
        </p:spPr>
        <p:txBody>
          <a:bodyPr>
            <a:normAutofit fontScale="90000"/>
          </a:bodyPr>
          <a:lstStyle/>
          <a:p>
            <a:pPr algn="ctr"/>
            <a:r>
              <a:rPr lang="en-US" dirty="0" smtClean="0"/>
              <a:t>Internal Comparison</a:t>
            </a:r>
            <a:br>
              <a:rPr lang="en-US" dirty="0" smtClean="0"/>
            </a:br>
            <a:r>
              <a:rPr lang="en-US" dirty="0" smtClean="0"/>
              <a:t>2011/2016</a:t>
            </a:r>
            <a:endParaRPr lang="en-US" dirty="0"/>
          </a:p>
        </p:txBody>
      </p:sp>
      <p:pic>
        <p:nvPicPr>
          <p:cNvPr id="7" name="Picture 6"/>
          <p:cNvPicPr>
            <a:picLocks noChangeAspect="1"/>
          </p:cNvPicPr>
          <p:nvPr/>
        </p:nvPicPr>
        <p:blipFill>
          <a:blip r:embed="rId3"/>
          <a:stretch>
            <a:fillRect/>
          </a:stretch>
        </p:blipFill>
        <p:spPr>
          <a:xfrm>
            <a:off x="1600200" y="0"/>
            <a:ext cx="6730815" cy="6523257"/>
          </a:xfrm>
          <a:prstGeom prst="rect">
            <a:avLst/>
          </a:prstGeom>
        </p:spPr>
      </p:pic>
    </p:spTree>
    <p:extLst>
      <p:ext uri="{BB962C8B-B14F-4D97-AF65-F5344CB8AC3E}">
        <p14:creationId xmlns:p14="http://schemas.microsoft.com/office/powerpoint/2010/main" val="3173418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2011 Regression Analysis</a:t>
            </a:r>
            <a:endParaRPr lang="en-US" dirty="0"/>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r>
              <a:rPr lang="en-US" dirty="0" smtClean="0"/>
              <a:t>In 2011, we conducted a regression analysis on the survey results.</a:t>
            </a:r>
          </a:p>
          <a:p>
            <a:r>
              <a:rPr lang="en-US" dirty="0" smtClean="0"/>
              <a:t>This analysis produced a list of “Priority” Assets that positively impact the risk-taking behaviors exhibited by our youth.</a:t>
            </a:r>
          </a:p>
          <a:p>
            <a:r>
              <a:rPr lang="en-US" dirty="0" smtClean="0"/>
              <a:t>Those Priority Assets include</a:t>
            </a:r>
          </a:p>
          <a:p>
            <a:pPr lvl="1"/>
            <a:r>
              <a:rPr lang="en-US" b="1" dirty="0" smtClean="0"/>
              <a:t>Positive Peer Influence </a:t>
            </a:r>
            <a:r>
              <a:rPr lang="en-US" dirty="0" smtClean="0"/>
              <a:t>– Young person’s best friends model responsible behavior</a:t>
            </a:r>
          </a:p>
          <a:p>
            <a:pPr lvl="1"/>
            <a:r>
              <a:rPr lang="en-US" b="1" dirty="0" smtClean="0"/>
              <a:t>Restraint</a:t>
            </a:r>
            <a:r>
              <a:rPr lang="en-US" dirty="0" smtClean="0"/>
              <a:t> – Young person believes it is important not to be sexually active or to use alcohol or other drugs</a:t>
            </a:r>
          </a:p>
          <a:p>
            <a:pPr lvl="1"/>
            <a:r>
              <a:rPr lang="en-US" b="1" dirty="0"/>
              <a:t>Resistance </a:t>
            </a:r>
            <a:r>
              <a:rPr lang="en-US" b="1" dirty="0" smtClean="0"/>
              <a:t>Skills </a:t>
            </a:r>
            <a:r>
              <a:rPr lang="en-US" dirty="0" smtClean="0"/>
              <a:t>– Young person can resist negative peer pressure and dangerous situations</a:t>
            </a:r>
            <a:endParaRPr lang="en-US" dirty="0"/>
          </a:p>
          <a:p>
            <a:pPr lvl="1"/>
            <a:r>
              <a:rPr lang="en-US" b="1" dirty="0" smtClean="0"/>
              <a:t>Adult Role Models </a:t>
            </a:r>
            <a:r>
              <a:rPr lang="en-US" dirty="0" smtClean="0"/>
              <a:t>– Parent(s) and other adults model positive, responsible behavior</a:t>
            </a:r>
          </a:p>
          <a:p>
            <a:r>
              <a:rPr lang="en-US" dirty="0" smtClean="0"/>
              <a:t>These are the Assets our community has been trying to instill in our youth over the past five years.</a:t>
            </a:r>
          </a:p>
        </p:txBody>
      </p:sp>
      <p:sp>
        <p:nvSpPr>
          <p:cNvPr id="4" name="Slide Number Placeholder 3"/>
          <p:cNvSpPr>
            <a:spLocks noGrp="1"/>
          </p:cNvSpPr>
          <p:nvPr>
            <p:ph type="sldNum" sz="quarter" idx="12"/>
          </p:nvPr>
        </p:nvSpPr>
        <p:spPr/>
        <p:txBody>
          <a:bodyPr/>
          <a:lstStyle/>
          <a:p>
            <a:fld id="{47FB2A30-6529-4199-BBFA-D3785A7AB94F}" type="slidenum">
              <a:rPr lang="en-US" smtClean="0"/>
              <a:t>12</a:t>
            </a:fld>
            <a:endParaRPr lang="en-US"/>
          </a:p>
        </p:txBody>
      </p:sp>
    </p:spTree>
    <p:extLst>
      <p:ext uri="{BB962C8B-B14F-4D97-AF65-F5344CB8AC3E}">
        <p14:creationId xmlns:p14="http://schemas.microsoft.com/office/powerpoint/2010/main" val="3525030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 Priority Assets</a:t>
            </a:r>
            <a:endParaRPr lang="en-US" dirty="0"/>
          </a:p>
        </p:txBody>
      </p:sp>
      <p:pic>
        <p:nvPicPr>
          <p:cNvPr id="4" name="Picture 3"/>
          <p:cNvPicPr>
            <a:picLocks noChangeAspect="1"/>
          </p:cNvPicPr>
          <p:nvPr/>
        </p:nvPicPr>
        <p:blipFill>
          <a:blip r:embed="rId3"/>
          <a:stretch>
            <a:fillRect/>
          </a:stretch>
        </p:blipFill>
        <p:spPr>
          <a:xfrm>
            <a:off x="768744" y="1524000"/>
            <a:ext cx="7606512" cy="4572000"/>
          </a:xfrm>
          <a:prstGeom prst="rect">
            <a:avLst/>
          </a:prstGeom>
        </p:spPr>
      </p:pic>
      <p:sp>
        <p:nvSpPr>
          <p:cNvPr id="3" name="Slide Number Placeholder 2"/>
          <p:cNvSpPr>
            <a:spLocks noGrp="1"/>
          </p:cNvSpPr>
          <p:nvPr>
            <p:ph type="sldNum" sz="quarter" idx="12"/>
          </p:nvPr>
        </p:nvSpPr>
        <p:spPr/>
        <p:txBody>
          <a:bodyPr/>
          <a:lstStyle/>
          <a:p>
            <a:fld id="{47FB2A30-6529-4199-BBFA-D3785A7AB94F}" type="slidenum">
              <a:rPr lang="en-US" smtClean="0"/>
              <a:t>13</a:t>
            </a:fld>
            <a:endParaRPr lang="en-US"/>
          </a:p>
        </p:txBody>
      </p:sp>
    </p:spTree>
    <p:extLst>
      <p:ext uri="{BB962C8B-B14F-4D97-AF65-F5344CB8AC3E}">
        <p14:creationId xmlns:p14="http://schemas.microsoft.com/office/powerpoint/2010/main" val="1482472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2016 Regression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a:t>W</a:t>
            </a:r>
            <a:r>
              <a:rPr lang="en-US" dirty="0" smtClean="0"/>
              <a:t>e conducted a regression analysis on the recent survey results</a:t>
            </a:r>
          </a:p>
          <a:p>
            <a:r>
              <a:rPr lang="en-US" dirty="0" smtClean="0"/>
              <a:t>The regression resulted in a slightly modified list of “Priority” Assets</a:t>
            </a:r>
          </a:p>
          <a:p>
            <a:pPr lvl="1"/>
            <a:r>
              <a:rPr lang="en-US" dirty="0" smtClean="0"/>
              <a:t>Positive Peer Influence</a:t>
            </a:r>
          </a:p>
          <a:p>
            <a:pPr lvl="1"/>
            <a:r>
              <a:rPr lang="en-US" dirty="0" smtClean="0"/>
              <a:t>Restraint</a:t>
            </a:r>
          </a:p>
          <a:p>
            <a:pPr lvl="1"/>
            <a:r>
              <a:rPr lang="en-US" dirty="0"/>
              <a:t>Resistance Skills</a:t>
            </a:r>
          </a:p>
          <a:p>
            <a:pPr lvl="1"/>
            <a:r>
              <a:rPr lang="en-US" b="1" i="1" dirty="0" smtClean="0"/>
              <a:t>Achievement Motivation: Young person is motivated to do well in school.</a:t>
            </a:r>
          </a:p>
          <a:p>
            <a:pPr lvl="1"/>
            <a:r>
              <a:rPr lang="en-US" dirty="0" smtClean="0"/>
              <a:t>Adult Role Models</a:t>
            </a:r>
          </a:p>
        </p:txBody>
      </p:sp>
      <p:sp>
        <p:nvSpPr>
          <p:cNvPr id="4" name="Slide Number Placeholder 3"/>
          <p:cNvSpPr>
            <a:spLocks noGrp="1"/>
          </p:cNvSpPr>
          <p:nvPr>
            <p:ph type="sldNum" sz="quarter" idx="12"/>
          </p:nvPr>
        </p:nvSpPr>
        <p:spPr/>
        <p:txBody>
          <a:bodyPr/>
          <a:lstStyle/>
          <a:p>
            <a:fld id="{47FB2A30-6529-4199-BBFA-D3785A7AB94F}" type="slidenum">
              <a:rPr lang="en-US" smtClean="0"/>
              <a:t>14</a:t>
            </a:fld>
            <a:endParaRPr lang="en-US"/>
          </a:p>
        </p:txBody>
      </p:sp>
    </p:spTree>
    <p:extLst>
      <p:ext uri="{BB962C8B-B14F-4D97-AF65-F5344CB8AC3E}">
        <p14:creationId xmlns:p14="http://schemas.microsoft.com/office/powerpoint/2010/main" val="3785509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“Significant” Improvement</a:t>
            </a:r>
            <a:endParaRPr lang="en-US" dirty="0"/>
          </a:p>
        </p:txBody>
      </p:sp>
      <p:sp>
        <p:nvSpPr>
          <p:cNvPr id="3" name="Content Placeholder 2"/>
          <p:cNvSpPr>
            <a:spLocks noGrp="1"/>
          </p:cNvSpPr>
          <p:nvPr>
            <p:ph idx="1"/>
          </p:nvPr>
        </p:nvSpPr>
        <p:spPr>
          <a:xfrm>
            <a:off x="457200" y="1524000"/>
            <a:ext cx="8229600" cy="4602163"/>
          </a:xfrm>
        </p:spPr>
        <p:txBody>
          <a:bodyPr>
            <a:normAutofit fontScale="92500" lnSpcReduction="10000"/>
          </a:bodyPr>
          <a:lstStyle/>
          <a:p>
            <a:r>
              <a:rPr lang="en-US" dirty="0" smtClean="0"/>
              <a:t>External assets with an increase of 5 percentage points or more vs 2011</a:t>
            </a:r>
          </a:p>
          <a:p>
            <a:pPr lvl="1"/>
            <a:r>
              <a:rPr lang="en-US" dirty="0" smtClean="0"/>
              <a:t>Family Support [71% </a:t>
            </a:r>
            <a:r>
              <a:rPr lang="en-US" altLang="en-US" dirty="0" smtClean="0">
                <a:sym typeface="Wingdings" panose="05000000000000000000" pitchFamily="2" charset="2"/>
              </a:rPr>
              <a:t> 77%]</a:t>
            </a:r>
            <a:endParaRPr lang="en-US" dirty="0" smtClean="0"/>
          </a:p>
          <a:p>
            <a:pPr lvl="1"/>
            <a:r>
              <a:rPr lang="en-US" dirty="0" smtClean="0"/>
              <a:t>Caring School Climate 38% </a:t>
            </a:r>
            <a:r>
              <a:rPr lang="en-US" altLang="en-US" dirty="0" smtClean="0">
                <a:sym typeface="Wingdings" panose="05000000000000000000" pitchFamily="2" charset="2"/>
              </a:rPr>
              <a:t> 43%]</a:t>
            </a:r>
            <a:endParaRPr lang="en-US" dirty="0" smtClean="0"/>
          </a:p>
          <a:p>
            <a:pPr lvl="1"/>
            <a:r>
              <a:rPr lang="en-US" dirty="0" smtClean="0">
                <a:sym typeface="Wingdings" panose="05000000000000000000" pitchFamily="2" charset="2"/>
              </a:rPr>
              <a:t>Youth as Resources [34% </a:t>
            </a:r>
            <a:r>
              <a:rPr lang="en-US" altLang="en-US" dirty="0" smtClean="0">
                <a:sym typeface="Wingdings" panose="05000000000000000000" pitchFamily="2" charset="2"/>
              </a:rPr>
              <a:t> 39%]</a:t>
            </a:r>
            <a:endParaRPr lang="en-US" dirty="0">
              <a:sym typeface="Wingdings" panose="05000000000000000000" pitchFamily="2" charset="2"/>
            </a:endParaRPr>
          </a:p>
          <a:p>
            <a:pPr lvl="1"/>
            <a:r>
              <a:rPr lang="en-US" dirty="0" smtClean="0">
                <a:sym typeface="Wingdings" panose="05000000000000000000" pitchFamily="2" charset="2"/>
              </a:rPr>
              <a:t>School Boundaries [58% </a:t>
            </a:r>
            <a:r>
              <a:rPr lang="en-US" altLang="en-US" dirty="0" smtClean="0">
                <a:sym typeface="Wingdings" panose="05000000000000000000" pitchFamily="2" charset="2"/>
              </a:rPr>
              <a:t> 62%]</a:t>
            </a:r>
            <a:endParaRPr lang="en-US" dirty="0" smtClean="0">
              <a:sym typeface="Wingdings" panose="05000000000000000000" pitchFamily="2" charset="2"/>
            </a:endParaRPr>
          </a:p>
          <a:p>
            <a:pPr lvl="1"/>
            <a:r>
              <a:rPr lang="en-US" b="1" dirty="0" smtClean="0">
                <a:sym typeface="Wingdings" panose="05000000000000000000" pitchFamily="2" charset="2"/>
              </a:rPr>
              <a:t>Adult Role Models [33% </a:t>
            </a:r>
            <a:r>
              <a:rPr lang="en-US" altLang="en-US" b="1" dirty="0" smtClean="0">
                <a:sym typeface="Wingdings" panose="05000000000000000000" pitchFamily="2" charset="2"/>
              </a:rPr>
              <a:t> 39%]</a:t>
            </a:r>
            <a:endParaRPr lang="en-US" b="1" dirty="0" smtClean="0">
              <a:sym typeface="Wingdings" panose="05000000000000000000" pitchFamily="2" charset="2"/>
            </a:endParaRPr>
          </a:p>
          <a:p>
            <a:pPr lvl="1"/>
            <a:r>
              <a:rPr lang="en-US" b="1" dirty="0" smtClean="0">
                <a:sym typeface="Wingdings" panose="05000000000000000000" pitchFamily="2" charset="2"/>
              </a:rPr>
              <a:t>Positive Peer Influence [76% </a:t>
            </a:r>
            <a:r>
              <a:rPr lang="en-US" altLang="en-US" b="1" dirty="0" smtClean="0">
                <a:sym typeface="Wingdings" panose="05000000000000000000" pitchFamily="2" charset="2"/>
              </a:rPr>
              <a:t> 83%]</a:t>
            </a:r>
            <a:endParaRPr lang="en-US" b="1" dirty="0" smtClean="0">
              <a:sym typeface="Wingdings" panose="05000000000000000000" pitchFamily="2" charset="2"/>
            </a:endParaRPr>
          </a:p>
          <a:p>
            <a:pPr lvl="1"/>
            <a:r>
              <a:rPr lang="en-US" dirty="0" smtClean="0">
                <a:sym typeface="Wingdings" panose="05000000000000000000" pitchFamily="2" charset="2"/>
              </a:rPr>
              <a:t>High Expectations [54% </a:t>
            </a:r>
            <a:r>
              <a:rPr lang="en-US" altLang="en-US" dirty="0" smtClean="0">
                <a:sym typeface="Wingdings" panose="05000000000000000000" pitchFamily="2" charset="2"/>
              </a:rPr>
              <a:t> 62%]</a:t>
            </a:r>
          </a:p>
          <a:p>
            <a:pPr lvl="1"/>
            <a:r>
              <a:rPr lang="en-US" dirty="0" smtClean="0">
                <a:sym typeface="Wingdings" panose="05000000000000000000" pitchFamily="2" charset="2"/>
              </a:rPr>
              <a:t>Time at Home [63% </a:t>
            </a:r>
            <a:r>
              <a:rPr lang="en-US" altLang="en-US" dirty="0" smtClean="0">
                <a:sym typeface="Wingdings" panose="05000000000000000000" pitchFamily="2" charset="2"/>
              </a:rPr>
              <a:t> 71%]</a:t>
            </a:r>
            <a:endParaRPr lang="en-US" dirty="0" smtClean="0">
              <a:sym typeface="Wingdings" panose="05000000000000000000" pitchFamily="2" charset="2"/>
            </a:endParaRPr>
          </a:p>
          <a:p>
            <a:pPr lvl="1"/>
            <a:endParaRPr lang="en-US" dirty="0"/>
          </a:p>
        </p:txBody>
      </p:sp>
      <p:sp>
        <p:nvSpPr>
          <p:cNvPr id="4" name="Slide Number Placeholder 3"/>
          <p:cNvSpPr>
            <a:spLocks noGrp="1"/>
          </p:cNvSpPr>
          <p:nvPr>
            <p:ph type="sldNum" sz="quarter" idx="12"/>
          </p:nvPr>
        </p:nvSpPr>
        <p:spPr/>
        <p:txBody>
          <a:bodyPr/>
          <a:lstStyle/>
          <a:p>
            <a:fld id="{47FB2A30-6529-4199-BBFA-D3785A7AB94F}" type="slidenum">
              <a:rPr lang="en-US" smtClean="0"/>
              <a:t>15</a:t>
            </a:fld>
            <a:endParaRPr lang="en-US"/>
          </a:p>
        </p:txBody>
      </p:sp>
    </p:spTree>
    <p:extLst>
      <p:ext uri="{BB962C8B-B14F-4D97-AF65-F5344CB8AC3E}">
        <p14:creationId xmlns:p14="http://schemas.microsoft.com/office/powerpoint/2010/main" val="4004798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“Significant” Improvement</a:t>
            </a:r>
            <a:endParaRPr lang="en-US" dirty="0"/>
          </a:p>
        </p:txBody>
      </p:sp>
      <p:sp>
        <p:nvSpPr>
          <p:cNvPr id="3" name="Content Placeholder 2"/>
          <p:cNvSpPr>
            <a:spLocks noGrp="1"/>
          </p:cNvSpPr>
          <p:nvPr>
            <p:ph idx="1"/>
          </p:nvPr>
        </p:nvSpPr>
        <p:spPr>
          <a:xfrm>
            <a:off x="457200" y="1524000"/>
            <a:ext cx="8229600" cy="4602163"/>
          </a:xfrm>
        </p:spPr>
        <p:txBody>
          <a:bodyPr>
            <a:normAutofit fontScale="92500" lnSpcReduction="20000"/>
          </a:bodyPr>
          <a:lstStyle/>
          <a:p>
            <a:r>
              <a:rPr lang="en-US" dirty="0" smtClean="0"/>
              <a:t>Internal Assets with an increase of 5 percentage points or more vs 2011</a:t>
            </a:r>
          </a:p>
          <a:p>
            <a:pPr lvl="1"/>
            <a:r>
              <a:rPr lang="en-US" dirty="0" smtClean="0"/>
              <a:t>Bonding to School [70% </a:t>
            </a:r>
            <a:r>
              <a:rPr lang="en-US" altLang="en-US" dirty="0" smtClean="0">
                <a:sym typeface="Wingdings" panose="05000000000000000000" pitchFamily="2" charset="2"/>
              </a:rPr>
              <a:t> 76%]</a:t>
            </a:r>
          </a:p>
          <a:p>
            <a:pPr lvl="1"/>
            <a:r>
              <a:rPr lang="en-US" dirty="0" smtClean="0">
                <a:sym typeface="Wingdings" panose="05000000000000000000" pitchFamily="2" charset="2"/>
              </a:rPr>
              <a:t>Caring [49 </a:t>
            </a:r>
            <a:r>
              <a:rPr lang="en-US" altLang="en-US" dirty="0" smtClean="0">
                <a:sym typeface="Wingdings" panose="05000000000000000000" pitchFamily="2" charset="2"/>
              </a:rPr>
              <a:t> 61%]</a:t>
            </a:r>
          </a:p>
          <a:p>
            <a:pPr lvl="1"/>
            <a:r>
              <a:rPr lang="en-US" dirty="0" smtClean="0">
                <a:sym typeface="Wingdings" panose="05000000000000000000" pitchFamily="2" charset="2"/>
              </a:rPr>
              <a:t>Equality &amp; Social Justice [48% </a:t>
            </a:r>
            <a:r>
              <a:rPr lang="en-US" altLang="en-US" dirty="0" smtClean="0">
                <a:sym typeface="Wingdings" panose="05000000000000000000" pitchFamily="2" charset="2"/>
              </a:rPr>
              <a:t> 63%]</a:t>
            </a:r>
          </a:p>
          <a:p>
            <a:pPr lvl="1"/>
            <a:r>
              <a:rPr lang="en-US" dirty="0" smtClean="0">
                <a:sym typeface="Wingdings" panose="05000000000000000000" pitchFamily="2" charset="2"/>
              </a:rPr>
              <a:t>Integrity [71% </a:t>
            </a:r>
            <a:r>
              <a:rPr lang="en-US" altLang="en-US" dirty="0" smtClean="0">
                <a:sym typeface="Wingdings" panose="05000000000000000000" pitchFamily="2" charset="2"/>
              </a:rPr>
              <a:t> 77%]</a:t>
            </a:r>
          </a:p>
          <a:p>
            <a:pPr lvl="1"/>
            <a:r>
              <a:rPr lang="en-US" dirty="0" smtClean="0">
                <a:sym typeface="Wingdings" panose="05000000000000000000" pitchFamily="2" charset="2"/>
              </a:rPr>
              <a:t>Honesty [70% </a:t>
            </a:r>
            <a:r>
              <a:rPr lang="en-US" altLang="en-US" dirty="0" smtClean="0">
                <a:sym typeface="Wingdings" panose="05000000000000000000" pitchFamily="2" charset="2"/>
              </a:rPr>
              <a:t> 75%]</a:t>
            </a:r>
          </a:p>
          <a:p>
            <a:pPr lvl="1"/>
            <a:r>
              <a:rPr lang="en-US" b="1" dirty="0" smtClean="0">
                <a:sym typeface="Wingdings" panose="05000000000000000000" pitchFamily="2" charset="2"/>
              </a:rPr>
              <a:t>Responsibility [65% </a:t>
            </a:r>
            <a:r>
              <a:rPr lang="en-US" altLang="en-US" b="1" dirty="0" smtClean="0">
                <a:sym typeface="Wingdings" panose="05000000000000000000" pitchFamily="2" charset="2"/>
              </a:rPr>
              <a:t> 73]</a:t>
            </a:r>
          </a:p>
          <a:p>
            <a:pPr lvl="1"/>
            <a:r>
              <a:rPr lang="en-US" b="1" dirty="0" smtClean="0">
                <a:sym typeface="Wingdings" panose="05000000000000000000" pitchFamily="2" charset="2"/>
              </a:rPr>
              <a:t>Restraint [56% </a:t>
            </a:r>
            <a:r>
              <a:rPr lang="en-US" altLang="en-US" b="1" dirty="0" smtClean="0">
                <a:sym typeface="Wingdings" panose="05000000000000000000" pitchFamily="2" charset="2"/>
              </a:rPr>
              <a:t> 61%]</a:t>
            </a:r>
          </a:p>
          <a:p>
            <a:pPr lvl="1"/>
            <a:r>
              <a:rPr lang="en-US" dirty="0" smtClean="0">
                <a:sym typeface="Wingdings" panose="05000000000000000000" pitchFamily="2" charset="2"/>
              </a:rPr>
              <a:t>Planning &amp; Decision-Making [33% </a:t>
            </a:r>
            <a:r>
              <a:rPr lang="en-US" altLang="en-US" dirty="0" smtClean="0">
                <a:sym typeface="Wingdings" panose="05000000000000000000" pitchFamily="2" charset="2"/>
              </a:rPr>
              <a:t> 38%]</a:t>
            </a:r>
          </a:p>
          <a:p>
            <a:pPr lvl="1"/>
            <a:r>
              <a:rPr lang="en-US" dirty="0" smtClean="0">
                <a:sym typeface="Wingdings" panose="05000000000000000000" pitchFamily="2" charset="2"/>
              </a:rPr>
              <a:t>Peaceful Conflict Resolution [54% </a:t>
            </a:r>
            <a:r>
              <a:rPr lang="en-US" altLang="en-US" dirty="0" smtClean="0">
                <a:sym typeface="Wingdings" panose="05000000000000000000" pitchFamily="2" charset="2"/>
              </a:rPr>
              <a:t> 59%]</a:t>
            </a:r>
            <a:endParaRPr lang="en-US" dirty="0"/>
          </a:p>
        </p:txBody>
      </p:sp>
      <p:sp>
        <p:nvSpPr>
          <p:cNvPr id="5" name="Left Brace 4"/>
          <p:cNvSpPr/>
          <p:nvPr/>
        </p:nvSpPr>
        <p:spPr>
          <a:xfrm rot="10800000">
            <a:off x="6557401" y="2743198"/>
            <a:ext cx="605399" cy="2362200"/>
          </a:xfrm>
          <a:prstGeom prst="leftBrace">
            <a:avLst>
              <a:gd name="adj1" fmla="val 10830"/>
              <a:gd name="adj2" fmla="val 53036"/>
            </a:avLst>
          </a:prstGeom>
          <a:ln>
            <a:solidFill>
              <a:srgbClr val="498A1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7162800" y="3501915"/>
            <a:ext cx="1642501" cy="646331"/>
          </a:xfrm>
          <a:prstGeom prst="rect">
            <a:avLst/>
          </a:prstGeom>
        </p:spPr>
        <p:txBody>
          <a:bodyPr wrap="none">
            <a:spAutoFit/>
          </a:bodyPr>
          <a:lstStyle/>
          <a:p>
            <a:r>
              <a:rPr lang="en-US" i="1" dirty="0" smtClean="0">
                <a:solidFill>
                  <a:srgbClr val="669900"/>
                </a:solidFill>
              </a:rPr>
              <a:t>Asset Category:</a:t>
            </a:r>
          </a:p>
          <a:p>
            <a:r>
              <a:rPr lang="en-US" i="1" dirty="0" smtClean="0">
                <a:solidFill>
                  <a:srgbClr val="669900"/>
                </a:solidFill>
              </a:rPr>
              <a:t>Positive </a:t>
            </a:r>
            <a:r>
              <a:rPr lang="en-US" i="1" dirty="0">
                <a:solidFill>
                  <a:srgbClr val="669900"/>
                </a:solidFill>
              </a:rPr>
              <a:t>Values</a:t>
            </a:r>
          </a:p>
        </p:txBody>
      </p:sp>
      <p:sp>
        <p:nvSpPr>
          <p:cNvPr id="4" name="Rectangle 3"/>
          <p:cNvSpPr/>
          <p:nvPr/>
        </p:nvSpPr>
        <p:spPr>
          <a:xfrm>
            <a:off x="916501" y="2743198"/>
            <a:ext cx="5715000" cy="2362200"/>
          </a:xfrm>
          <a:prstGeom prst="rect">
            <a:avLst/>
          </a:prstGeom>
          <a:noFill/>
          <a:ln w="9525">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47FB2A30-6529-4199-BBFA-D3785A7AB94F}" type="slidenum">
              <a:rPr lang="en-US" smtClean="0"/>
              <a:t>16</a:t>
            </a:fld>
            <a:endParaRPr lang="en-US"/>
          </a:p>
        </p:txBody>
      </p:sp>
    </p:spTree>
    <p:extLst>
      <p:ext uri="{BB962C8B-B14F-4D97-AF65-F5344CB8AC3E}">
        <p14:creationId xmlns:p14="http://schemas.microsoft.com/office/powerpoint/2010/main" val="2679863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“Significant” Decreases</a:t>
            </a:r>
            <a:endParaRPr lang="en-US" sz="4000" dirty="0"/>
          </a:p>
        </p:txBody>
      </p:sp>
      <p:sp>
        <p:nvSpPr>
          <p:cNvPr id="3" name="Content Placeholder 2"/>
          <p:cNvSpPr>
            <a:spLocks noGrp="1"/>
          </p:cNvSpPr>
          <p:nvPr>
            <p:ph idx="1"/>
          </p:nvPr>
        </p:nvSpPr>
        <p:spPr>
          <a:xfrm>
            <a:off x="457200" y="1524000"/>
            <a:ext cx="8229600" cy="4602163"/>
          </a:xfrm>
        </p:spPr>
        <p:txBody>
          <a:bodyPr>
            <a:normAutofit/>
          </a:bodyPr>
          <a:lstStyle/>
          <a:p>
            <a:r>
              <a:rPr lang="en-US" dirty="0" smtClean="0"/>
              <a:t>3 </a:t>
            </a:r>
            <a:r>
              <a:rPr lang="en-US" dirty="0" smtClean="0"/>
              <a:t>Assets have decreased by 5 percentage points or more vs 2011</a:t>
            </a:r>
          </a:p>
          <a:p>
            <a:pPr lvl="1"/>
            <a:r>
              <a:rPr lang="en-US" dirty="0" smtClean="0"/>
              <a:t>Religious Community [55% </a:t>
            </a:r>
            <a:r>
              <a:rPr lang="en-US" altLang="en-US" dirty="0">
                <a:sym typeface="Wingdings" panose="05000000000000000000" pitchFamily="2" charset="2"/>
              </a:rPr>
              <a:t> </a:t>
            </a:r>
            <a:r>
              <a:rPr lang="en-US" dirty="0" smtClean="0"/>
              <a:t>50%]</a:t>
            </a:r>
          </a:p>
          <a:p>
            <a:pPr lvl="1"/>
            <a:r>
              <a:rPr lang="en-US" dirty="0" smtClean="0"/>
              <a:t>Sense of Purpose [64% </a:t>
            </a:r>
            <a:r>
              <a:rPr lang="en-US" altLang="en-US" dirty="0" smtClean="0">
                <a:sym typeface="Wingdings" panose="05000000000000000000" pitchFamily="2" charset="2"/>
              </a:rPr>
              <a:t> 59%]</a:t>
            </a:r>
            <a:endParaRPr lang="en-US" dirty="0" smtClean="0"/>
          </a:p>
          <a:p>
            <a:pPr lvl="1"/>
            <a:r>
              <a:rPr lang="en-US" dirty="0" smtClean="0"/>
              <a:t>Interpersonal Competence [51% </a:t>
            </a:r>
            <a:r>
              <a:rPr lang="en-US" altLang="en-US" dirty="0" smtClean="0">
                <a:sym typeface="Wingdings" panose="05000000000000000000" pitchFamily="2" charset="2"/>
              </a:rPr>
              <a:t> 45%]</a:t>
            </a:r>
            <a:endParaRPr lang="en-US" dirty="0" smtClean="0"/>
          </a:p>
        </p:txBody>
      </p:sp>
      <p:sp>
        <p:nvSpPr>
          <p:cNvPr id="4" name="Slide Number Placeholder 3"/>
          <p:cNvSpPr>
            <a:spLocks noGrp="1"/>
          </p:cNvSpPr>
          <p:nvPr>
            <p:ph type="sldNum" sz="quarter" idx="12"/>
          </p:nvPr>
        </p:nvSpPr>
        <p:spPr/>
        <p:txBody>
          <a:bodyPr/>
          <a:lstStyle/>
          <a:p>
            <a:fld id="{47FB2A30-6529-4199-BBFA-D3785A7AB94F}" type="slidenum">
              <a:rPr lang="en-US" smtClean="0"/>
              <a:t>17</a:t>
            </a:fld>
            <a:endParaRPr lang="en-US"/>
          </a:p>
        </p:txBody>
      </p:sp>
    </p:spTree>
    <p:extLst>
      <p:ext uri="{BB962C8B-B14F-4D97-AF65-F5344CB8AC3E}">
        <p14:creationId xmlns:p14="http://schemas.microsoft.com/office/powerpoint/2010/main" val="2068293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Risk-Taking Behaviors</a:t>
            </a:r>
            <a:endParaRPr lang="en-US" sz="2700" dirty="0"/>
          </a:p>
        </p:txBody>
      </p:sp>
      <p:sp>
        <p:nvSpPr>
          <p:cNvPr id="4" name="TextBox 1"/>
          <p:cNvSpPr txBox="1">
            <a:spLocks noGrp="1"/>
          </p:cNvSpPr>
          <p:nvPr>
            <p:ph sz="half" idx="1"/>
          </p:nvPr>
        </p:nvSpPr>
        <p:spPr>
          <a:xfrm>
            <a:off x="838200" y="2514600"/>
            <a:ext cx="2971800" cy="389337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171450" indent="-171450">
              <a:buFont typeface="Arial" pitchFamily="34" charset="0"/>
              <a:buChar char="•"/>
            </a:pPr>
            <a:r>
              <a:rPr lang="en-US" sz="1900" b="1" dirty="0" smtClean="0">
                <a:solidFill>
                  <a:srgbClr val="993366"/>
                </a:solidFill>
              </a:rPr>
              <a:t>Alcohol </a:t>
            </a:r>
            <a:r>
              <a:rPr lang="en-US" sz="1900" b="1" dirty="0">
                <a:solidFill>
                  <a:srgbClr val="993366"/>
                </a:solidFill>
              </a:rPr>
              <a:t>Use</a:t>
            </a:r>
          </a:p>
          <a:p>
            <a:pPr marL="171450" indent="-171450">
              <a:buFont typeface="Arial" pitchFamily="34" charset="0"/>
              <a:buChar char="•"/>
            </a:pPr>
            <a:r>
              <a:rPr lang="en-US" sz="1900" b="1" dirty="0">
                <a:solidFill>
                  <a:srgbClr val="993366"/>
                </a:solidFill>
              </a:rPr>
              <a:t>Binge Drinking</a:t>
            </a:r>
          </a:p>
          <a:p>
            <a:pPr marL="171450" indent="-171450">
              <a:buFont typeface="Arial" pitchFamily="34" charset="0"/>
              <a:buChar char="•"/>
            </a:pPr>
            <a:r>
              <a:rPr lang="en-US" sz="1900" b="1" dirty="0">
                <a:solidFill>
                  <a:srgbClr val="993366"/>
                </a:solidFill>
              </a:rPr>
              <a:t>Marijuana Use</a:t>
            </a:r>
          </a:p>
          <a:p>
            <a:pPr marL="171450" indent="-171450">
              <a:buFont typeface="Arial" pitchFamily="34" charset="0"/>
              <a:buChar char="•"/>
            </a:pPr>
            <a:r>
              <a:rPr lang="en-US" sz="1900" b="1" dirty="0">
                <a:solidFill>
                  <a:srgbClr val="993366"/>
                </a:solidFill>
              </a:rPr>
              <a:t>Smokeless Tobacco Use</a:t>
            </a:r>
          </a:p>
          <a:p>
            <a:pPr marL="171450" indent="-171450">
              <a:buFont typeface="Arial" pitchFamily="34" charset="0"/>
              <a:buChar char="•"/>
            </a:pPr>
            <a:r>
              <a:rPr lang="en-US" sz="1900" b="1" dirty="0">
                <a:solidFill>
                  <a:srgbClr val="993366"/>
                </a:solidFill>
              </a:rPr>
              <a:t>Illegal Drug Use</a:t>
            </a:r>
          </a:p>
          <a:p>
            <a:pPr marL="171450" indent="-171450">
              <a:buFont typeface="Arial" pitchFamily="34" charset="0"/>
              <a:buChar char="•"/>
            </a:pPr>
            <a:r>
              <a:rPr lang="en-US" sz="1900" b="1" dirty="0">
                <a:solidFill>
                  <a:srgbClr val="993366"/>
                </a:solidFill>
              </a:rPr>
              <a:t>Driving While Drinking</a:t>
            </a:r>
          </a:p>
          <a:p>
            <a:pPr marL="171450" indent="-171450">
              <a:buFont typeface="Arial" pitchFamily="34" charset="0"/>
              <a:buChar char="•"/>
            </a:pPr>
            <a:r>
              <a:rPr lang="en-US" sz="1900" dirty="0">
                <a:solidFill>
                  <a:srgbClr val="993366"/>
                </a:solidFill>
              </a:rPr>
              <a:t>Early Sexual</a:t>
            </a:r>
            <a:r>
              <a:rPr lang="en-US" sz="1900" baseline="0" dirty="0">
                <a:solidFill>
                  <a:srgbClr val="993366"/>
                </a:solidFill>
              </a:rPr>
              <a:t> Intercourse</a:t>
            </a:r>
          </a:p>
          <a:p>
            <a:pPr marL="171450" indent="-171450">
              <a:buFont typeface="Arial" pitchFamily="34" charset="0"/>
              <a:buChar char="•"/>
            </a:pPr>
            <a:r>
              <a:rPr lang="en-US" sz="1900" baseline="0" dirty="0">
                <a:solidFill>
                  <a:srgbClr val="993366"/>
                </a:solidFill>
              </a:rPr>
              <a:t>Vandalism</a:t>
            </a:r>
          </a:p>
          <a:p>
            <a:pPr marL="171450" indent="-171450">
              <a:buFont typeface="Arial" pitchFamily="34" charset="0"/>
              <a:buChar char="•"/>
            </a:pPr>
            <a:r>
              <a:rPr lang="en-US" sz="1900" b="1" baseline="0" dirty="0">
                <a:solidFill>
                  <a:srgbClr val="993366"/>
                </a:solidFill>
              </a:rPr>
              <a:t>Inhalant Use</a:t>
            </a:r>
          </a:p>
          <a:p>
            <a:pPr marL="171450" indent="-171450">
              <a:buFont typeface="Arial" pitchFamily="34" charset="0"/>
              <a:buChar char="•"/>
            </a:pPr>
            <a:r>
              <a:rPr lang="en-US" sz="1900" b="1" baseline="0" dirty="0">
                <a:solidFill>
                  <a:srgbClr val="993366"/>
                </a:solidFill>
              </a:rPr>
              <a:t>Smoking</a:t>
            </a:r>
          </a:p>
          <a:p>
            <a:pPr marL="171450" indent="-171450">
              <a:buFont typeface="Arial" pitchFamily="34" charset="0"/>
              <a:buChar char="•"/>
            </a:pPr>
            <a:r>
              <a:rPr lang="en-US" sz="1900" baseline="0" dirty="0" smtClean="0">
                <a:solidFill>
                  <a:srgbClr val="993366"/>
                </a:solidFill>
              </a:rPr>
              <a:t>Shoplifting</a:t>
            </a:r>
          </a:p>
        </p:txBody>
      </p:sp>
      <p:sp>
        <p:nvSpPr>
          <p:cNvPr id="6" name="Content Placeholder 5"/>
          <p:cNvSpPr>
            <a:spLocks noGrp="1"/>
          </p:cNvSpPr>
          <p:nvPr>
            <p:ph sz="half" idx="2"/>
          </p:nvPr>
        </p:nvSpPr>
        <p:spPr>
          <a:xfrm>
            <a:off x="4267200" y="2514600"/>
            <a:ext cx="4038600" cy="3835903"/>
          </a:xfrm>
        </p:spPr>
        <p:txBody>
          <a:bodyPr>
            <a:normAutofit fontScale="92500" lnSpcReduction="20000"/>
          </a:bodyPr>
          <a:lstStyle/>
          <a:p>
            <a:pPr marL="171450" indent="-171450"/>
            <a:r>
              <a:rPr lang="en-US" sz="2000" dirty="0">
                <a:solidFill>
                  <a:srgbClr val="993366"/>
                </a:solidFill>
              </a:rPr>
              <a:t>Using a Weapon</a:t>
            </a:r>
          </a:p>
          <a:p>
            <a:pPr marL="171450" indent="-171450"/>
            <a:r>
              <a:rPr lang="en-US" sz="2000" dirty="0" smtClean="0">
                <a:solidFill>
                  <a:srgbClr val="993366"/>
                </a:solidFill>
              </a:rPr>
              <a:t>Eating </a:t>
            </a:r>
            <a:r>
              <a:rPr lang="en-US" sz="2000" dirty="0">
                <a:solidFill>
                  <a:srgbClr val="993366"/>
                </a:solidFill>
              </a:rPr>
              <a:t>Disorders</a:t>
            </a:r>
          </a:p>
          <a:p>
            <a:pPr marL="171450" indent="-171450"/>
            <a:r>
              <a:rPr lang="en-US" sz="2000" dirty="0">
                <a:solidFill>
                  <a:srgbClr val="993366"/>
                </a:solidFill>
              </a:rPr>
              <a:t>Skipping School</a:t>
            </a:r>
          </a:p>
          <a:p>
            <a:pPr marL="171450" indent="-171450"/>
            <a:r>
              <a:rPr lang="en-US" sz="2000" dirty="0" smtClean="0">
                <a:solidFill>
                  <a:srgbClr val="993366"/>
                </a:solidFill>
              </a:rPr>
              <a:t>Gambling</a:t>
            </a:r>
          </a:p>
          <a:p>
            <a:pPr marL="171450" indent="-171450"/>
            <a:r>
              <a:rPr lang="en-US" sz="2000" dirty="0" smtClean="0">
                <a:solidFill>
                  <a:srgbClr val="993366"/>
                </a:solidFill>
              </a:rPr>
              <a:t>Depression</a:t>
            </a:r>
            <a:endParaRPr lang="en-US" sz="2000" dirty="0">
              <a:solidFill>
                <a:srgbClr val="993366"/>
              </a:solidFill>
            </a:endParaRPr>
          </a:p>
          <a:p>
            <a:pPr marL="171450" indent="-171450"/>
            <a:r>
              <a:rPr lang="en-US" sz="2000" dirty="0">
                <a:solidFill>
                  <a:srgbClr val="993366"/>
                </a:solidFill>
              </a:rPr>
              <a:t>Getting into Trouble</a:t>
            </a:r>
          </a:p>
          <a:p>
            <a:pPr marL="171450" indent="-171450"/>
            <a:r>
              <a:rPr lang="en-US" sz="2000" dirty="0">
                <a:solidFill>
                  <a:srgbClr val="993366"/>
                </a:solidFill>
              </a:rPr>
              <a:t>Hitting Another Person</a:t>
            </a:r>
          </a:p>
          <a:p>
            <a:pPr marL="171450" indent="-171450"/>
            <a:r>
              <a:rPr lang="en-US" sz="2000" dirty="0">
                <a:solidFill>
                  <a:srgbClr val="993366"/>
                </a:solidFill>
              </a:rPr>
              <a:t>Hurting Another Person</a:t>
            </a:r>
          </a:p>
          <a:p>
            <a:pPr marL="171450" indent="-171450"/>
            <a:r>
              <a:rPr lang="en-US" sz="2000" dirty="0">
                <a:solidFill>
                  <a:srgbClr val="993366"/>
                </a:solidFill>
              </a:rPr>
              <a:t>Fighting in Groups</a:t>
            </a:r>
          </a:p>
          <a:p>
            <a:pPr marL="171450" indent="-171450"/>
            <a:r>
              <a:rPr lang="en-US" sz="2000" dirty="0">
                <a:solidFill>
                  <a:srgbClr val="993366"/>
                </a:solidFill>
              </a:rPr>
              <a:t>Carrying a Weapon for Protection</a:t>
            </a:r>
          </a:p>
          <a:p>
            <a:pPr marL="171450" indent="-171450"/>
            <a:r>
              <a:rPr lang="en-US" sz="2000" dirty="0">
                <a:solidFill>
                  <a:srgbClr val="993366"/>
                </a:solidFill>
              </a:rPr>
              <a:t>Threatening to Cause Physical Harm</a:t>
            </a:r>
          </a:p>
          <a:p>
            <a:pPr marL="171450" indent="-171450"/>
            <a:r>
              <a:rPr lang="en-US" sz="2000" dirty="0">
                <a:solidFill>
                  <a:srgbClr val="993366"/>
                </a:solidFill>
              </a:rPr>
              <a:t>Attempting Suicide</a:t>
            </a:r>
          </a:p>
          <a:p>
            <a:pPr marL="171450" indent="-171450"/>
            <a:r>
              <a:rPr lang="en-US" sz="2000" b="1" dirty="0">
                <a:solidFill>
                  <a:srgbClr val="993366"/>
                </a:solidFill>
              </a:rPr>
              <a:t>Riding with an Impaired Driver</a:t>
            </a:r>
          </a:p>
          <a:p>
            <a:endParaRPr lang="en-US" sz="2000" dirty="0"/>
          </a:p>
        </p:txBody>
      </p:sp>
      <p:sp>
        <p:nvSpPr>
          <p:cNvPr id="8" name="TextBox 7"/>
          <p:cNvSpPr txBox="1"/>
          <p:nvPr/>
        </p:nvSpPr>
        <p:spPr>
          <a:xfrm>
            <a:off x="457200" y="1600200"/>
            <a:ext cx="8229600" cy="707886"/>
          </a:xfrm>
          <a:prstGeom prst="rect">
            <a:avLst/>
          </a:prstGeom>
          <a:noFill/>
          <a:ln>
            <a:noFill/>
          </a:ln>
        </p:spPr>
        <p:txBody>
          <a:bodyPr wrap="square" rtlCol="0">
            <a:spAutoFit/>
          </a:bodyPr>
          <a:lstStyle/>
          <a:p>
            <a:r>
              <a:rPr lang="en-US" sz="2000" dirty="0" smtClean="0">
                <a:solidFill>
                  <a:srgbClr val="00355F"/>
                </a:solidFill>
              </a:rPr>
              <a:t>Developmental Assets have the power to protect our youth from engaging in the following 24 risk-taking behaviors:</a:t>
            </a:r>
            <a:endParaRPr lang="en-US" sz="2000" dirty="0">
              <a:solidFill>
                <a:srgbClr val="00355F"/>
              </a:solidFill>
            </a:endParaRPr>
          </a:p>
        </p:txBody>
      </p:sp>
      <p:sp>
        <p:nvSpPr>
          <p:cNvPr id="2" name="Slide Number Placeholder 1"/>
          <p:cNvSpPr>
            <a:spLocks noGrp="1"/>
          </p:cNvSpPr>
          <p:nvPr>
            <p:ph type="sldNum" sz="quarter" idx="12"/>
          </p:nvPr>
        </p:nvSpPr>
        <p:spPr/>
        <p:txBody>
          <a:bodyPr/>
          <a:lstStyle/>
          <a:p>
            <a:fld id="{47FB2A30-6529-4199-BBFA-D3785A7AB94F}" type="slidenum">
              <a:rPr lang="en-US" smtClean="0"/>
              <a:t>18</a:t>
            </a:fld>
            <a:endParaRPr lang="en-US"/>
          </a:p>
        </p:txBody>
      </p:sp>
    </p:spTree>
    <p:extLst>
      <p:ext uri="{BB962C8B-B14F-4D97-AF65-F5344CB8AC3E}">
        <p14:creationId xmlns:p14="http://schemas.microsoft.com/office/powerpoint/2010/main" val="1194265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Risk-Taking vs. Assets</a:t>
            </a:r>
            <a:endParaRPr lang="en-US" dirty="0"/>
          </a:p>
        </p:txBody>
      </p:sp>
      <p:pic>
        <p:nvPicPr>
          <p:cNvPr id="4" name="Picture 3"/>
          <p:cNvPicPr>
            <a:picLocks noChangeAspect="1"/>
          </p:cNvPicPr>
          <p:nvPr/>
        </p:nvPicPr>
        <p:blipFill>
          <a:blip r:embed="rId3"/>
          <a:stretch>
            <a:fillRect/>
          </a:stretch>
        </p:blipFill>
        <p:spPr>
          <a:xfrm>
            <a:off x="762000" y="1659756"/>
            <a:ext cx="7524074" cy="4512443"/>
          </a:xfrm>
          <a:prstGeom prst="rect">
            <a:avLst/>
          </a:prstGeom>
        </p:spPr>
      </p:pic>
      <p:sp>
        <p:nvSpPr>
          <p:cNvPr id="3" name="Up Arrow 2"/>
          <p:cNvSpPr/>
          <p:nvPr/>
        </p:nvSpPr>
        <p:spPr>
          <a:xfrm>
            <a:off x="2438400" y="2209800"/>
            <a:ext cx="381000" cy="381000"/>
          </a:xfrm>
          <a:prstGeom prst="upArrow">
            <a:avLst/>
          </a:prstGeom>
          <a:solidFill>
            <a:srgbClr val="498A13"/>
          </a:solidFill>
          <a:ln>
            <a:solidFill>
              <a:srgbClr val="498A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3561472" y="2286000"/>
            <a:ext cx="384048" cy="3810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47FB2A30-6529-4199-BBFA-D3785A7AB94F}" type="slidenum">
              <a:rPr lang="en-US" smtClean="0"/>
              <a:t>19</a:t>
            </a:fld>
            <a:endParaRPr lang="en-US"/>
          </a:p>
        </p:txBody>
      </p:sp>
    </p:spTree>
    <p:extLst>
      <p:ext uri="{BB962C8B-B14F-4D97-AF65-F5344CB8AC3E}">
        <p14:creationId xmlns:p14="http://schemas.microsoft.com/office/powerpoint/2010/main" val="1587789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normAutofit lnSpcReduction="10000"/>
          </a:bodyPr>
          <a:lstStyle/>
          <a:p>
            <a:r>
              <a:rPr lang="en-US" dirty="0" smtClean="0"/>
              <a:t>to The </a:t>
            </a:r>
            <a:r>
              <a:rPr lang="en-US" dirty="0"/>
              <a:t>Herbert H. and Grace A. Dow Foundation and Mid State Health </a:t>
            </a:r>
            <a:r>
              <a:rPr lang="en-US" dirty="0" smtClean="0"/>
              <a:t>Network for financial support.</a:t>
            </a:r>
            <a:endParaRPr lang="en-US" dirty="0"/>
          </a:p>
          <a:p>
            <a:r>
              <a:rPr lang="en-US" dirty="0" smtClean="0"/>
              <a:t>to the superintendents who pledged their support for the survey.</a:t>
            </a:r>
          </a:p>
          <a:p>
            <a:r>
              <a:rPr lang="en-US" dirty="0" smtClean="0"/>
              <a:t>to the school administrators and technical support staff at the 11 schools who assisted us with the implementation.</a:t>
            </a:r>
          </a:p>
          <a:p>
            <a:endParaRPr lang="en-US" dirty="0" smtClean="0"/>
          </a:p>
        </p:txBody>
      </p:sp>
      <p:sp>
        <p:nvSpPr>
          <p:cNvPr id="4" name="Slide Number Placeholder 3"/>
          <p:cNvSpPr>
            <a:spLocks noGrp="1"/>
          </p:cNvSpPr>
          <p:nvPr>
            <p:ph type="sldNum" sz="quarter" idx="12"/>
          </p:nvPr>
        </p:nvSpPr>
        <p:spPr/>
        <p:txBody>
          <a:bodyPr/>
          <a:lstStyle/>
          <a:p>
            <a:fld id="{47FB2A30-6529-4199-BBFA-D3785A7AB94F}" type="slidenum">
              <a:rPr lang="en-US" smtClean="0"/>
              <a:t>2</a:t>
            </a:fld>
            <a:endParaRPr lang="en-US"/>
          </a:p>
        </p:txBody>
      </p:sp>
    </p:spTree>
    <p:extLst>
      <p:ext uri="{BB962C8B-B14F-4D97-AF65-F5344CB8AC3E}">
        <p14:creationId xmlns:p14="http://schemas.microsoft.com/office/powerpoint/2010/main" val="8365377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a:spLocks noGrp="1"/>
          </p:cNvSpPr>
          <p:nvPr>
            <p:ph type="title"/>
          </p:nvPr>
        </p:nvSpPr>
        <p:spPr>
          <a:xfrm rot="16200000">
            <a:off x="-2529489" y="2857500"/>
            <a:ext cx="5943600" cy="1143000"/>
          </a:xfrm>
        </p:spPr>
        <p:txBody>
          <a:bodyPr>
            <a:noAutofit/>
          </a:bodyPr>
          <a:lstStyle/>
          <a:p>
            <a:pPr algn="ctr"/>
            <a:r>
              <a:rPr lang="en-US" sz="3600" dirty="0" smtClean="0"/>
              <a:t>Risk-Taking Behaviors</a:t>
            </a:r>
            <a:endParaRPr lang="en-US" sz="3600" dirty="0"/>
          </a:p>
        </p:txBody>
      </p:sp>
      <p:sp>
        <p:nvSpPr>
          <p:cNvPr id="2" name="Slide Number Placeholder 1"/>
          <p:cNvSpPr>
            <a:spLocks noGrp="1"/>
          </p:cNvSpPr>
          <p:nvPr>
            <p:ph type="sldNum" sz="quarter" idx="12"/>
          </p:nvPr>
        </p:nvSpPr>
        <p:spPr/>
        <p:txBody>
          <a:bodyPr/>
          <a:lstStyle/>
          <a:p>
            <a:fld id="{47FB2A30-6529-4199-BBFA-D3785A7AB94F}" type="slidenum">
              <a:rPr lang="en-US" smtClean="0"/>
              <a:t>20</a:t>
            </a:fld>
            <a:endParaRPr lang="en-US"/>
          </a:p>
        </p:txBody>
      </p:sp>
      <p:pic>
        <p:nvPicPr>
          <p:cNvPr id="3" name="Picture 2"/>
          <p:cNvPicPr>
            <a:picLocks noChangeAspect="1"/>
          </p:cNvPicPr>
          <p:nvPr/>
        </p:nvPicPr>
        <p:blipFill>
          <a:blip r:embed="rId3"/>
          <a:stretch>
            <a:fillRect/>
          </a:stretch>
        </p:blipFill>
        <p:spPr>
          <a:xfrm>
            <a:off x="762000" y="192283"/>
            <a:ext cx="8181541" cy="6419644"/>
          </a:xfrm>
          <a:prstGeom prst="rect">
            <a:avLst/>
          </a:prstGeom>
        </p:spPr>
      </p:pic>
    </p:spTree>
    <p:extLst>
      <p:ext uri="{BB962C8B-B14F-4D97-AF65-F5344CB8AC3E}">
        <p14:creationId xmlns:p14="http://schemas.microsoft.com/office/powerpoint/2010/main" val="132944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133963" y="0"/>
            <a:ext cx="5943600" cy="1143000"/>
          </a:xfrm>
        </p:spPr>
        <p:txBody>
          <a:bodyPr>
            <a:noAutofit/>
          </a:bodyPr>
          <a:lstStyle/>
          <a:p>
            <a:pPr algn="ctr"/>
            <a:r>
              <a:rPr lang="en-US" sz="3200" dirty="0" smtClean="0"/>
              <a:t>Delinquency-Related Behaviors</a:t>
            </a:r>
            <a:endParaRPr lang="en-US" sz="3200" dirty="0"/>
          </a:p>
        </p:txBody>
      </p:sp>
      <p:sp>
        <p:nvSpPr>
          <p:cNvPr id="2" name="Slide Number Placeholder 1"/>
          <p:cNvSpPr>
            <a:spLocks noGrp="1"/>
          </p:cNvSpPr>
          <p:nvPr>
            <p:ph type="sldNum" sz="quarter" idx="12"/>
          </p:nvPr>
        </p:nvSpPr>
        <p:spPr/>
        <p:txBody>
          <a:bodyPr/>
          <a:lstStyle/>
          <a:p>
            <a:fld id="{47FB2A30-6529-4199-BBFA-D3785A7AB94F}" type="slidenum">
              <a:rPr lang="en-US" smtClean="0"/>
              <a:t>21</a:t>
            </a:fld>
            <a:endParaRPr lang="en-US"/>
          </a:p>
        </p:txBody>
      </p:sp>
      <p:pic>
        <p:nvPicPr>
          <p:cNvPr id="8" name="Picture 7"/>
          <p:cNvPicPr>
            <a:picLocks noChangeAspect="1"/>
          </p:cNvPicPr>
          <p:nvPr/>
        </p:nvPicPr>
        <p:blipFill>
          <a:blip r:embed="rId3"/>
          <a:stretch>
            <a:fillRect/>
          </a:stretch>
        </p:blipFill>
        <p:spPr>
          <a:xfrm>
            <a:off x="380636" y="1230957"/>
            <a:ext cx="8382727" cy="5017443"/>
          </a:xfrm>
          <a:prstGeom prst="rect">
            <a:avLst/>
          </a:prstGeom>
        </p:spPr>
      </p:pic>
    </p:spTree>
    <p:extLst>
      <p:ext uri="{BB962C8B-B14F-4D97-AF65-F5344CB8AC3E}">
        <p14:creationId xmlns:p14="http://schemas.microsoft.com/office/powerpoint/2010/main" val="20294773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638800" y="685800"/>
            <a:ext cx="3081044" cy="609600"/>
          </a:xfrm>
        </p:spPr>
        <p:txBody>
          <a:bodyPr>
            <a:normAutofit/>
          </a:bodyPr>
          <a:lstStyle/>
          <a:p>
            <a:r>
              <a:rPr lang="en-US" sz="2800" dirty="0" smtClean="0"/>
              <a:t>School Truancy</a:t>
            </a:r>
            <a:endParaRPr lang="en-US" sz="2800"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649360"/>
            <a:ext cx="4579937" cy="275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581400"/>
            <a:ext cx="4579937" cy="275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6239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638800" y="685800"/>
            <a:ext cx="3081044" cy="609600"/>
          </a:xfrm>
        </p:spPr>
        <p:txBody>
          <a:bodyPr>
            <a:normAutofit fontScale="90000"/>
          </a:bodyPr>
          <a:lstStyle/>
          <a:p>
            <a:r>
              <a:rPr lang="en-US" sz="2800" dirty="0" smtClean="0"/>
              <a:t>Anti-Social Behavior</a:t>
            </a:r>
            <a:endParaRPr lang="en-US" sz="2800"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670142"/>
            <a:ext cx="4579937" cy="275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9682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638800" y="685800"/>
            <a:ext cx="3081044" cy="609600"/>
          </a:xfrm>
        </p:spPr>
        <p:txBody>
          <a:bodyPr>
            <a:normAutofit/>
          </a:bodyPr>
          <a:lstStyle/>
          <a:p>
            <a:r>
              <a:rPr lang="en-US" sz="2800" dirty="0" smtClean="0"/>
              <a:t>Violence</a:t>
            </a:r>
            <a:endParaRPr lang="en-US" sz="2800"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663214"/>
            <a:ext cx="4579937" cy="275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517466"/>
            <a:ext cx="4579937" cy="275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7444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Areas of Concern</a:t>
            </a:r>
            <a:endParaRPr lang="en-US" sz="4000" dirty="0"/>
          </a:p>
        </p:txBody>
      </p:sp>
      <p:sp>
        <p:nvSpPr>
          <p:cNvPr id="3" name="Content Placeholder 2"/>
          <p:cNvSpPr>
            <a:spLocks noGrp="1"/>
          </p:cNvSpPr>
          <p:nvPr>
            <p:ph idx="1"/>
          </p:nvPr>
        </p:nvSpPr>
        <p:spPr>
          <a:xfrm>
            <a:off x="429065" y="1446947"/>
            <a:ext cx="8229600" cy="2667854"/>
          </a:xfrm>
        </p:spPr>
        <p:txBody>
          <a:bodyPr>
            <a:noAutofit/>
          </a:bodyPr>
          <a:lstStyle/>
          <a:p>
            <a:r>
              <a:rPr lang="en-US" sz="2800" dirty="0" smtClean="0"/>
              <a:t>The following Risk-Taking Behaviors have increased</a:t>
            </a:r>
          </a:p>
          <a:p>
            <a:pPr lvl="1"/>
            <a:r>
              <a:rPr lang="en-US" dirty="0" smtClean="0"/>
              <a:t>Eating Disorders [12% </a:t>
            </a:r>
            <a:r>
              <a:rPr lang="en-US" altLang="en-US" dirty="0" smtClean="0">
                <a:sym typeface="Wingdings" panose="05000000000000000000" pitchFamily="2" charset="2"/>
              </a:rPr>
              <a:t> 15%]</a:t>
            </a:r>
          </a:p>
          <a:p>
            <a:pPr lvl="1"/>
            <a:r>
              <a:rPr lang="en-US" dirty="0" smtClean="0">
                <a:sym typeface="Wingdings" panose="05000000000000000000" pitchFamily="2" charset="2"/>
              </a:rPr>
              <a:t>Depression [14% </a:t>
            </a:r>
            <a:r>
              <a:rPr lang="en-US" altLang="en-US" dirty="0" smtClean="0">
                <a:sym typeface="Wingdings" panose="05000000000000000000" pitchFamily="2" charset="2"/>
              </a:rPr>
              <a:t> 17%]</a:t>
            </a:r>
          </a:p>
          <a:p>
            <a:pPr lvl="1"/>
            <a:r>
              <a:rPr lang="en-US" dirty="0" smtClean="0">
                <a:sym typeface="Wingdings" panose="05000000000000000000" pitchFamily="2" charset="2"/>
              </a:rPr>
              <a:t>Suicide Attempts [11% </a:t>
            </a:r>
            <a:r>
              <a:rPr lang="en-US" altLang="en-US" dirty="0" smtClean="0">
                <a:sym typeface="Wingdings" panose="05000000000000000000" pitchFamily="2" charset="2"/>
              </a:rPr>
              <a:t> 14%]</a:t>
            </a:r>
            <a:endParaRPr lang="en-US" altLang="en-US" dirty="0">
              <a:sym typeface="Wingdings" panose="05000000000000000000" pitchFamily="2" charset="2"/>
            </a:endParaRPr>
          </a:p>
          <a:p>
            <a:r>
              <a:rPr lang="en-US" altLang="en-US" dirty="0" smtClean="0">
                <a:sym typeface="Wingdings" panose="05000000000000000000" pitchFamily="2" charset="2"/>
              </a:rPr>
              <a:t>Assets related to </a:t>
            </a:r>
            <a:r>
              <a:rPr lang="en-US" altLang="en-US" i="1" dirty="0" smtClean="0">
                <a:sym typeface="Wingdings" panose="05000000000000000000" pitchFamily="2" charset="2"/>
              </a:rPr>
              <a:t>Positive Identity </a:t>
            </a:r>
            <a:r>
              <a:rPr lang="en-US" altLang="en-US" dirty="0" smtClean="0">
                <a:sym typeface="Wingdings" panose="05000000000000000000" pitchFamily="2" charset="2"/>
              </a:rPr>
              <a:t>decreased</a:t>
            </a:r>
          </a:p>
          <a:p>
            <a:pPr lvl="1"/>
            <a:r>
              <a:rPr lang="en-US" altLang="en-US" dirty="0" smtClean="0">
                <a:sym typeface="Wingdings" panose="05000000000000000000" pitchFamily="2" charset="2"/>
              </a:rPr>
              <a:t>Personal Power </a:t>
            </a:r>
            <a:r>
              <a:rPr lang="en-US" dirty="0" smtClean="0"/>
              <a:t>[48% </a:t>
            </a:r>
            <a:r>
              <a:rPr lang="en-US" altLang="en-US" dirty="0">
                <a:sym typeface="Wingdings" panose="05000000000000000000" pitchFamily="2" charset="2"/>
              </a:rPr>
              <a:t> </a:t>
            </a:r>
            <a:r>
              <a:rPr lang="en-US" altLang="en-US" dirty="0" smtClean="0">
                <a:sym typeface="Wingdings" panose="05000000000000000000" pitchFamily="2" charset="2"/>
              </a:rPr>
              <a:t>43%]</a:t>
            </a:r>
          </a:p>
          <a:p>
            <a:pPr lvl="1"/>
            <a:r>
              <a:rPr lang="en-US" altLang="en-US" dirty="0" smtClean="0">
                <a:sym typeface="Wingdings" panose="05000000000000000000" pitchFamily="2" charset="2"/>
              </a:rPr>
              <a:t>Self-Esteem </a:t>
            </a:r>
            <a:r>
              <a:rPr lang="en-US" dirty="0" smtClean="0"/>
              <a:t>[52% </a:t>
            </a:r>
            <a:r>
              <a:rPr lang="en-US" altLang="en-US" dirty="0">
                <a:sym typeface="Wingdings" panose="05000000000000000000" pitchFamily="2" charset="2"/>
              </a:rPr>
              <a:t> </a:t>
            </a:r>
            <a:r>
              <a:rPr lang="en-US" altLang="en-US" dirty="0" smtClean="0">
                <a:sym typeface="Wingdings" panose="05000000000000000000" pitchFamily="2" charset="2"/>
              </a:rPr>
              <a:t>48%]</a:t>
            </a:r>
          </a:p>
          <a:p>
            <a:pPr lvl="1"/>
            <a:r>
              <a:rPr lang="en-US" altLang="en-US" dirty="0" smtClean="0">
                <a:sym typeface="Wingdings" panose="05000000000000000000" pitchFamily="2" charset="2"/>
              </a:rPr>
              <a:t>Sense of Purpose </a:t>
            </a:r>
            <a:r>
              <a:rPr lang="en-US" dirty="0" smtClean="0"/>
              <a:t>[64% </a:t>
            </a:r>
            <a:r>
              <a:rPr lang="en-US" altLang="en-US" dirty="0">
                <a:sym typeface="Wingdings" panose="05000000000000000000" pitchFamily="2" charset="2"/>
              </a:rPr>
              <a:t> </a:t>
            </a:r>
            <a:r>
              <a:rPr lang="en-US" altLang="en-US" dirty="0" smtClean="0">
                <a:sym typeface="Wingdings" panose="05000000000000000000" pitchFamily="2" charset="2"/>
              </a:rPr>
              <a:t>59%]</a:t>
            </a:r>
          </a:p>
          <a:p>
            <a:pPr lvl="1"/>
            <a:r>
              <a:rPr lang="en-US" altLang="en-US" dirty="0" smtClean="0">
                <a:sym typeface="Wingdings" panose="05000000000000000000" pitchFamily="2" charset="2"/>
              </a:rPr>
              <a:t>Positive View of Personal Future </a:t>
            </a:r>
            <a:r>
              <a:rPr lang="en-US" dirty="0" smtClean="0"/>
              <a:t>[75% </a:t>
            </a:r>
            <a:r>
              <a:rPr lang="en-US" altLang="en-US" dirty="0">
                <a:sym typeface="Wingdings" panose="05000000000000000000" pitchFamily="2" charset="2"/>
              </a:rPr>
              <a:t> </a:t>
            </a:r>
            <a:r>
              <a:rPr lang="en-US" altLang="en-US" dirty="0" smtClean="0">
                <a:sym typeface="Wingdings" panose="05000000000000000000" pitchFamily="2" charset="2"/>
              </a:rPr>
              <a:t>74%]</a:t>
            </a:r>
            <a:endParaRPr lang="en-US" altLang="en-US" dirty="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47FB2A30-6529-4199-BBFA-D3785A7AB94F}" type="slidenum">
              <a:rPr lang="en-US" smtClean="0"/>
              <a:t>25</a:t>
            </a:fld>
            <a:endParaRPr lang="en-US"/>
          </a:p>
        </p:txBody>
      </p:sp>
    </p:spTree>
    <p:extLst>
      <p:ext uri="{BB962C8B-B14F-4D97-AF65-F5344CB8AC3E}">
        <p14:creationId xmlns:p14="http://schemas.microsoft.com/office/powerpoint/2010/main" val="35547991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Eating Disorders</a:t>
            </a:r>
            <a:endParaRPr lang="en-US" dirty="0"/>
          </a:p>
        </p:txBody>
      </p:sp>
      <p:pic>
        <p:nvPicPr>
          <p:cNvPr id="5" name="Picture 4"/>
          <p:cNvPicPr>
            <a:picLocks noChangeAspect="1"/>
          </p:cNvPicPr>
          <p:nvPr/>
        </p:nvPicPr>
        <p:blipFill>
          <a:blip r:embed="rId3"/>
          <a:stretch>
            <a:fillRect/>
          </a:stretch>
        </p:blipFill>
        <p:spPr>
          <a:xfrm>
            <a:off x="533400" y="1676400"/>
            <a:ext cx="7860063" cy="4724400"/>
          </a:xfrm>
          <a:prstGeom prst="rect">
            <a:avLst/>
          </a:prstGeom>
        </p:spPr>
      </p:pic>
      <p:sp>
        <p:nvSpPr>
          <p:cNvPr id="10" name="Explosion 1 9"/>
          <p:cNvSpPr/>
          <p:nvPr/>
        </p:nvSpPr>
        <p:spPr>
          <a:xfrm>
            <a:off x="1600200" y="2438400"/>
            <a:ext cx="1371600" cy="1600200"/>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855</a:t>
            </a:r>
          </a:p>
          <a:p>
            <a:pPr algn="ctr"/>
            <a:r>
              <a:rPr lang="en-US" sz="1200" dirty="0">
                <a:solidFill>
                  <a:schemeClr val="tx1"/>
                </a:solidFill>
              </a:rPr>
              <a:t>S</a:t>
            </a:r>
            <a:r>
              <a:rPr lang="en-US" sz="1200" dirty="0" smtClean="0">
                <a:solidFill>
                  <a:schemeClr val="tx1"/>
                </a:solidFill>
              </a:rPr>
              <a:t>tudents</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fld id="{47FB2A30-6529-4199-BBFA-D3785A7AB94F}" type="slidenum">
              <a:rPr lang="en-US" smtClean="0"/>
              <a:t>26</a:t>
            </a:fld>
            <a:endParaRPr lang="en-US"/>
          </a:p>
        </p:txBody>
      </p:sp>
    </p:spTree>
    <p:extLst>
      <p:ext uri="{BB962C8B-B14F-4D97-AF65-F5344CB8AC3E}">
        <p14:creationId xmlns:p14="http://schemas.microsoft.com/office/powerpoint/2010/main" val="1665034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a:t>
            </a:r>
            <a:endParaRPr lang="en-US" dirty="0"/>
          </a:p>
        </p:txBody>
      </p:sp>
      <p:pic>
        <p:nvPicPr>
          <p:cNvPr id="4" name="Picture 3"/>
          <p:cNvPicPr>
            <a:picLocks noChangeAspect="1"/>
          </p:cNvPicPr>
          <p:nvPr/>
        </p:nvPicPr>
        <p:blipFill>
          <a:blip r:embed="rId3"/>
          <a:stretch>
            <a:fillRect/>
          </a:stretch>
        </p:blipFill>
        <p:spPr>
          <a:xfrm>
            <a:off x="640080" y="1600200"/>
            <a:ext cx="7863840" cy="4726670"/>
          </a:xfrm>
          <a:prstGeom prst="rect">
            <a:avLst/>
          </a:prstGeom>
        </p:spPr>
      </p:pic>
      <p:sp>
        <p:nvSpPr>
          <p:cNvPr id="6" name="Explosion 1 5"/>
          <p:cNvSpPr/>
          <p:nvPr/>
        </p:nvSpPr>
        <p:spPr>
          <a:xfrm>
            <a:off x="1715529" y="2133600"/>
            <a:ext cx="1371600" cy="1600200"/>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969</a:t>
            </a:r>
          </a:p>
          <a:p>
            <a:pPr algn="ctr"/>
            <a:r>
              <a:rPr lang="en-US" sz="1200" dirty="0">
                <a:solidFill>
                  <a:schemeClr val="tx1"/>
                </a:solidFill>
              </a:rPr>
              <a:t>S</a:t>
            </a:r>
            <a:r>
              <a:rPr lang="en-US" sz="1200" dirty="0" smtClean="0">
                <a:solidFill>
                  <a:schemeClr val="tx1"/>
                </a:solidFill>
              </a:rPr>
              <a:t>tudents</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fld id="{47FB2A30-6529-4199-BBFA-D3785A7AB94F}" type="slidenum">
              <a:rPr lang="en-US" smtClean="0"/>
              <a:t>27</a:t>
            </a:fld>
            <a:endParaRPr lang="en-US"/>
          </a:p>
        </p:txBody>
      </p:sp>
    </p:spTree>
    <p:extLst>
      <p:ext uri="{BB962C8B-B14F-4D97-AF65-F5344CB8AC3E}">
        <p14:creationId xmlns:p14="http://schemas.microsoft.com/office/powerpoint/2010/main" val="38140261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Attempted Suicide</a:t>
            </a:r>
            <a:endParaRPr lang="en-US" dirty="0"/>
          </a:p>
        </p:txBody>
      </p:sp>
      <p:pic>
        <p:nvPicPr>
          <p:cNvPr id="5" name="Picture 4"/>
          <p:cNvPicPr>
            <a:picLocks noChangeAspect="1"/>
          </p:cNvPicPr>
          <p:nvPr/>
        </p:nvPicPr>
        <p:blipFill>
          <a:blip r:embed="rId3"/>
          <a:stretch>
            <a:fillRect/>
          </a:stretch>
        </p:blipFill>
        <p:spPr>
          <a:xfrm>
            <a:off x="640080" y="1447800"/>
            <a:ext cx="7863840" cy="4726670"/>
          </a:xfrm>
          <a:prstGeom prst="rect">
            <a:avLst/>
          </a:prstGeom>
        </p:spPr>
      </p:pic>
      <p:sp>
        <p:nvSpPr>
          <p:cNvPr id="6" name="Explosion 1 5"/>
          <p:cNvSpPr/>
          <p:nvPr/>
        </p:nvSpPr>
        <p:spPr>
          <a:xfrm>
            <a:off x="1701114" y="2286000"/>
            <a:ext cx="1371600" cy="1600200"/>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798</a:t>
            </a:r>
          </a:p>
          <a:p>
            <a:pPr algn="ctr"/>
            <a:r>
              <a:rPr lang="en-US" sz="1200" dirty="0">
                <a:solidFill>
                  <a:schemeClr val="tx1"/>
                </a:solidFill>
              </a:rPr>
              <a:t>S</a:t>
            </a:r>
            <a:r>
              <a:rPr lang="en-US" sz="1200" dirty="0" smtClean="0">
                <a:solidFill>
                  <a:schemeClr val="tx1"/>
                </a:solidFill>
              </a:rPr>
              <a:t>tudents</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fld id="{47FB2A30-6529-4199-BBFA-D3785A7AB94F}" type="slidenum">
              <a:rPr lang="en-US" smtClean="0"/>
              <a:t>28</a:t>
            </a:fld>
            <a:endParaRPr lang="en-US"/>
          </a:p>
        </p:txBody>
      </p:sp>
    </p:spTree>
    <p:extLst>
      <p:ext uri="{BB962C8B-B14F-4D97-AF65-F5344CB8AC3E}">
        <p14:creationId xmlns:p14="http://schemas.microsoft.com/office/powerpoint/2010/main" val="1014220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74638"/>
            <a:ext cx="6172200" cy="563562"/>
          </a:xfrm>
        </p:spPr>
        <p:txBody>
          <a:bodyPr>
            <a:normAutofit fontScale="90000"/>
          </a:bodyPr>
          <a:lstStyle/>
          <a:p>
            <a:r>
              <a:rPr lang="en-US" sz="3600" dirty="0" smtClean="0"/>
              <a:t>Substance Abusive Behavior</a:t>
            </a:r>
          </a:p>
        </p:txBody>
      </p:sp>
      <p:pic>
        <p:nvPicPr>
          <p:cNvPr id="3" name="Picture 2"/>
          <p:cNvPicPr>
            <a:picLocks noChangeAspect="1"/>
          </p:cNvPicPr>
          <p:nvPr/>
        </p:nvPicPr>
        <p:blipFill>
          <a:blip r:embed="rId3"/>
          <a:stretch>
            <a:fillRect/>
          </a:stretch>
        </p:blipFill>
        <p:spPr>
          <a:xfrm>
            <a:off x="187130" y="1752600"/>
            <a:ext cx="8769740" cy="3505200"/>
          </a:xfrm>
          <a:prstGeom prst="rect">
            <a:avLst/>
          </a:prstGeom>
        </p:spPr>
      </p:pic>
      <p:sp>
        <p:nvSpPr>
          <p:cNvPr id="4" name="Slide Number Placeholder 3"/>
          <p:cNvSpPr>
            <a:spLocks noGrp="1"/>
          </p:cNvSpPr>
          <p:nvPr>
            <p:ph type="sldNum" sz="quarter" idx="12"/>
          </p:nvPr>
        </p:nvSpPr>
        <p:spPr/>
        <p:txBody>
          <a:bodyPr/>
          <a:lstStyle/>
          <a:p>
            <a:fld id="{47FB2A30-6529-4199-BBFA-D3785A7AB94F}" type="slidenum">
              <a:rPr lang="en-US" smtClean="0"/>
              <a:t>29</a:t>
            </a:fld>
            <a:endParaRPr lang="en-US"/>
          </a:p>
        </p:txBody>
      </p:sp>
    </p:spTree>
    <p:extLst>
      <p:ext uri="{BB962C8B-B14F-4D97-AF65-F5344CB8AC3E}">
        <p14:creationId xmlns:p14="http://schemas.microsoft.com/office/powerpoint/2010/main" val="1658247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Attitudes &amp; Behaviors Survey</a:t>
            </a:r>
            <a:endParaRPr lang="en-US" sz="3600" dirty="0"/>
          </a:p>
        </p:txBody>
      </p:sp>
      <p:sp>
        <p:nvSpPr>
          <p:cNvPr id="3" name="Content Placeholder 2"/>
          <p:cNvSpPr>
            <a:spLocks noGrp="1"/>
          </p:cNvSpPr>
          <p:nvPr>
            <p:ph idx="1"/>
          </p:nvPr>
        </p:nvSpPr>
        <p:spPr>
          <a:xfrm>
            <a:off x="457200" y="1447800"/>
            <a:ext cx="8229600" cy="4419599"/>
          </a:xfrm>
        </p:spPr>
        <p:txBody>
          <a:bodyPr>
            <a:normAutofit/>
          </a:bodyPr>
          <a:lstStyle/>
          <a:p>
            <a:pPr>
              <a:lnSpc>
                <a:spcPct val="150000"/>
              </a:lnSpc>
            </a:pPr>
            <a:r>
              <a:rPr lang="en-US" sz="2600" dirty="0" smtClean="0"/>
              <a:t>Developed by the Search Institute, Minneapolis, Minn.</a:t>
            </a:r>
          </a:p>
          <a:p>
            <a:pPr>
              <a:lnSpc>
                <a:spcPct val="150000"/>
              </a:lnSpc>
            </a:pPr>
            <a:r>
              <a:rPr lang="en-US" sz="2600" dirty="0" smtClean="0"/>
              <a:t>Based on 40 Positive Character Traits (also known as Assets) that all teens should possess</a:t>
            </a:r>
          </a:p>
          <a:p>
            <a:pPr>
              <a:lnSpc>
                <a:spcPct val="150000"/>
              </a:lnSpc>
            </a:pPr>
            <a:r>
              <a:rPr lang="en-US" sz="2600" dirty="0" smtClean="0"/>
              <a:t>Assesses </a:t>
            </a:r>
            <a:r>
              <a:rPr lang="en-US" sz="2600" dirty="0" smtClean="0"/>
              <a:t>24 Risk-Taking Behaviors</a:t>
            </a:r>
          </a:p>
          <a:p>
            <a:pPr>
              <a:lnSpc>
                <a:spcPct val="150000"/>
              </a:lnSpc>
            </a:pPr>
            <a:r>
              <a:rPr lang="en-US" sz="2600" dirty="0" smtClean="0"/>
              <a:t>The Legacy Center has conducted the study three times in Midland County (2006/2011/2016)</a:t>
            </a:r>
          </a:p>
        </p:txBody>
      </p:sp>
      <p:sp>
        <p:nvSpPr>
          <p:cNvPr id="4" name="Slide Number Placeholder 3"/>
          <p:cNvSpPr>
            <a:spLocks noGrp="1"/>
          </p:cNvSpPr>
          <p:nvPr>
            <p:ph type="sldNum" sz="quarter" idx="12"/>
          </p:nvPr>
        </p:nvSpPr>
        <p:spPr/>
        <p:txBody>
          <a:bodyPr/>
          <a:lstStyle/>
          <a:p>
            <a:fld id="{47FB2A30-6529-4199-BBFA-D3785A7AB94F}" type="slidenum">
              <a:rPr lang="en-US" smtClean="0"/>
              <a:t>3</a:t>
            </a:fld>
            <a:endParaRPr lang="en-US"/>
          </a:p>
        </p:txBody>
      </p:sp>
    </p:spTree>
    <p:extLst>
      <p:ext uri="{BB962C8B-B14F-4D97-AF65-F5344CB8AC3E}">
        <p14:creationId xmlns:p14="http://schemas.microsoft.com/office/powerpoint/2010/main" val="40837262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30-Day Use by Grade</a:t>
            </a:r>
            <a:endParaRPr lang="en-US" dirty="0"/>
          </a:p>
        </p:txBody>
      </p:sp>
      <p:pic>
        <p:nvPicPr>
          <p:cNvPr id="3" name="Picture 2"/>
          <p:cNvPicPr>
            <a:picLocks noChangeAspect="1"/>
          </p:cNvPicPr>
          <p:nvPr/>
        </p:nvPicPr>
        <p:blipFill>
          <a:blip r:embed="rId3"/>
          <a:stretch>
            <a:fillRect/>
          </a:stretch>
        </p:blipFill>
        <p:spPr>
          <a:xfrm>
            <a:off x="1562100" y="1295400"/>
            <a:ext cx="6019800" cy="5250847"/>
          </a:xfrm>
          <a:prstGeom prst="rect">
            <a:avLst/>
          </a:prstGeom>
        </p:spPr>
      </p:pic>
      <p:sp>
        <p:nvSpPr>
          <p:cNvPr id="4" name="Slide Number Placeholder 3"/>
          <p:cNvSpPr>
            <a:spLocks noGrp="1"/>
          </p:cNvSpPr>
          <p:nvPr>
            <p:ph type="sldNum" sz="quarter" idx="12"/>
          </p:nvPr>
        </p:nvSpPr>
        <p:spPr/>
        <p:txBody>
          <a:bodyPr/>
          <a:lstStyle/>
          <a:p>
            <a:fld id="{47FB2A30-6529-4199-BBFA-D3785A7AB94F}" type="slidenum">
              <a:rPr lang="en-US" smtClean="0"/>
              <a:t>30</a:t>
            </a:fld>
            <a:endParaRPr lang="en-US"/>
          </a:p>
        </p:txBody>
      </p:sp>
    </p:spTree>
    <p:extLst>
      <p:ext uri="{BB962C8B-B14F-4D97-AF65-F5344CB8AC3E}">
        <p14:creationId xmlns:p14="http://schemas.microsoft.com/office/powerpoint/2010/main" val="1578193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1371600" y="2054233"/>
            <a:ext cx="6400800" cy="3838784"/>
          </a:xfrm>
          <a:prstGeom prst="rect">
            <a:avLst/>
          </a:prstGeom>
        </p:spPr>
      </p:pic>
      <p:sp>
        <p:nvSpPr>
          <p:cNvPr id="13" name="Title 12"/>
          <p:cNvSpPr>
            <a:spLocks noGrp="1"/>
          </p:cNvSpPr>
          <p:nvPr>
            <p:ph type="title"/>
          </p:nvPr>
        </p:nvSpPr>
        <p:spPr/>
        <p:txBody>
          <a:bodyPr/>
          <a:lstStyle/>
          <a:p>
            <a:r>
              <a:rPr lang="en-US" dirty="0" smtClean="0"/>
              <a:t>30-Day Use Comparison</a:t>
            </a:r>
            <a:endParaRPr lang="en-US" dirty="0"/>
          </a:p>
        </p:txBody>
      </p:sp>
      <p:sp>
        <p:nvSpPr>
          <p:cNvPr id="2" name="Slide Number Placeholder 1"/>
          <p:cNvSpPr>
            <a:spLocks noGrp="1"/>
          </p:cNvSpPr>
          <p:nvPr>
            <p:ph type="sldNum" sz="quarter" idx="12"/>
          </p:nvPr>
        </p:nvSpPr>
        <p:spPr/>
        <p:txBody>
          <a:bodyPr/>
          <a:lstStyle/>
          <a:p>
            <a:fld id="{47FB2A30-6529-4199-BBFA-D3785A7AB94F}" type="slidenum">
              <a:rPr lang="en-US" smtClean="0"/>
              <a:t>31</a:t>
            </a:fld>
            <a:endParaRPr lang="en-US"/>
          </a:p>
        </p:txBody>
      </p:sp>
    </p:spTree>
    <p:extLst>
      <p:ext uri="{BB962C8B-B14F-4D97-AF65-F5344CB8AC3E}">
        <p14:creationId xmlns:p14="http://schemas.microsoft.com/office/powerpoint/2010/main" val="19312312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6172200" cy="1143000"/>
          </a:xfrm>
        </p:spPr>
        <p:txBody>
          <a:bodyPr>
            <a:normAutofit/>
          </a:bodyPr>
          <a:lstStyle/>
          <a:p>
            <a:r>
              <a:rPr lang="en-US" dirty="0" smtClean="0"/>
              <a:t>Perception of Risk</a:t>
            </a:r>
            <a:endParaRPr lang="en-US" dirty="0"/>
          </a:p>
        </p:txBody>
      </p:sp>
      <p:pic>
        <p:nvPicPr>
          <p:cNvPr id="6" name="Picture 5"/>
          <p:cNvPicPr>
            <a:picLocks noChangeAspect="1"/>
          </p:cNvPicPr>
          <p:nvPr/>
        </p:nvPicPr>
        <p:blipFill>
          <a:blip r:embed="rId3"/>
          <a:stretch>
            <a:fillRect/>
          </a:stretch>
        </p:blipFill>
        <p:spPr>
          <a:xfrm>
            <a:off x="1463040" y="1328741"/>
            <a:ext cx="6217920" cy="5064007"/>
          </a:xfrm>
          <a:prstGeom prst="rect">
            <a:avLst/>
          </a:prstGeom>
        </p:spPr>
      </p:pic>
      <p:sp>
        <p:nvSpPr>
          <p:cNvPr id="3" name="Slide Number Placeholder 2"/>
          <p:cNvSpPr>
            <a:spLocks noGrp="1"/>
          </p:cNvSpPr>
          <p:nvPr>
            <p:ph type="sldNum" sz="quarter" idx="12"/>
          </p:nvPr>
        </p:nvSpPr>
        <p:spPr/>
        <p:txBody>
          <a:bodyPr/>
          <a:lstStyle/>
          <a:p>
            <a:fld id="{47FB2A30-6529-4199-BBFA-D3785A7AB94F}" type="slidenum">
              <a:rPr lang="en-US" smtClean="0"/>
              <a:t>32</a:t>
            </a:fld>
            <a:endParaRPr lang="en-US"/>
          </a:p>
        </p:txBody>
      </p:sp>
    </p:spTree>
    <p:extLst>
      <p:ext uri="{BB962C8B-B14F-4D97-AF65-F5344CB8AC3E}">
        <p14:creationId xmlns:p14="http://schemas.microsoft.com/office/powerpoint/2010/main" val="4954011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Parental Disapproval</a:t>
            </a:r>
            <a:endParaRPr lang="en-US" dirty="0"/>
          </a:p>
        </p:txBody>
      </p:sp>
      <p:pic>
        <p:nvPicPr>
          <p:cNvPr id="5" name="Picture 4"/>
          <p:cNvPicPr>
            <a:picLocks noChangeAspect="1"/>
          </p:cNvPicPr>
          <p:nvPr/>
        </p:nvPicPr>
        <p:blipFill>
          <a:blip r:embed="rId3"/>
          <a:stretch>
            <a:fillRect/>
          </a:stretch>
        </p:blipFill>
        <p:spPr>
          <a:xfrm>
            <a:off x="1181100" y="1417638"/>
            <a:ext cx="6781800" cy="5158587"/>
          </a:xfrm>
          <a:prstGeom prst="rect">
            <a:avLst/>
          </a:prstGeom>
        </p:spPr>
      </p:pic>
      <p:sp>
        <p:nvSpPr>
          <p:cNvPr id="3" name="Slide Number Placeholder 2"/>
          <p:cNvSpPr>
            <a:spLocks noGrp="1"/>
          </p:cNvSpPr>
          <p:nvPr>
            <p:ph type="sldNum" sz="quarter" idx="12"/>
          </p:nvPr>
        </p:nvSpPr>
        <p:spPr/>
        <p:txBody>
          <a:bodyPr/>
          <a:lstStyle/>
          <a:p>
            <a:fld id="{47FB2A30-6529-4199-BBFA-D3785A7AB94F}" type="slidenum">
              <a:rPr lang="en-US" smtClean="0"/>
              <a:t>33</a:t>
            </a:fld>
            <a:endParaRPr lang="en-US"/>
          </a:p>
        </p:txBody>
      </p:sp>
    </p:spTree>
    <p:extLst>
      <p:ext uri="{BB962C8B-B14F-4D97-AF65-F5344CB8AC3E}">
        <p14:creationId xmlns:p14="http://schemas.microsoft.com/office/powerpoint/2010/main" val="17069921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Disapproval</a:t>
            </a:r>
            <a:endParaRPr lang="en-US" dirty="0"/>
          </a:p>
        </p:txBody>
      </p:sp>
      <p:pic>
        <p:nvPicPr>
          <p:cNvPr id="5" name="Picture 4"/>
          <p:cNvPicPr>
            <a:picLocks noChangeAspect="1"/>
          </p:cNvPicPr>
          <p:nvPr/>
        </p:nvPicPr>
        <p:blipFill>
          <a:blip r:embed="rId3"/>
          <a:stretch>
            <a:fillRect/>
          </a:stretch>
        </p:blipFill>
        <p:spPr>
          <a:xfrm>
            <a:off x="571500" y="1752600"/>
            <a:ext cx="8001000" cy="4809112"/>
          </a:xfrm>
          <a:prstGeom prst="rect">
            <a:avLst/>
          </a:prstGeom>
        </p:spPr>
      </p:pic>
      <p:sp>
        <p:nvSpPr>
          <p:cNvPr id="3" name="Slide Number Placeholder 2"/>
          <p:cNvSpPr>
            <a:spLocks noGrp="1"/>
          </p:cNvSpPr>
          <p:nvPr>
            <p:ph type="sldNum" sz="quarter" idx="12"/>
          </p:nvPr>
        </p:nvSpPr>
        <p:spPr/>
        <p:txBody>
          <a:bodyPr/>
          <a:lstStyle/>
          <a:p>
            <a:fld id="{47FB2A30-6529-4199-BBFA-D3785A7AB94F}" type="slidenum">
              <a:rPr lang="en-US" smtClean="0"/>
              <a:t>34</a:t>
            </a:fld>
            <a:endParaRPr lang="en-US"/>
          </a:p>
        </p:txBody>
      </p:sp>
    </p:spTree>
    <p:extLst>
      <p:ext uri="{BB962C8B-B14F-4D97-AF65-F5344CB8AC3E}">
        <p14:creationId xmlns:p14="http://schemas.microsoft.com/office/powerpoint/2010/main" val="3460689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US" dirty="0" smtClean="0"/>
              <a:t>Our efforts are paying off!</a:t>
            </a:r>
          </a:p>
          <a:p>
            <a:pPr lvl="1"/>
            <a:r>
              <a:rPr lang="en-US" dirty="0" smtClean="0"/>
              <a:t>Assets have increased</a:t>
            </a:r>
          </a:p>
          <a:p>
            <a:pPr lvl="1"/>
            <a:r>
              <a:rPr lang="en-US" dirty="0" smtClean="0"/>
              <a:t>Risk-Taking Behaviors have decreased</a:t>
            </a:r>
          </a:p>
          <a:p>
            <a:pPr lvl="1"/>
            <a:r>
              <a:rPr lang="en-US" dirty="0" smtClean="0"/>
              <a:t>The Developmental Assets concept is firmly embedded in our community, and we are continuing to make progress.</a:t>
            </a:r>
          </a:p>
          <a:p>
            <a:r>
              <a:rPr lang="en-US" dirty="0" smtClean="0"/>
              <a:t>Kuddos to the many organizations who have joined us on our Asset </a:t>
            </a:r>
            <a:r>
              <a:rPr lang="en-US" dirty="0" smtClean="0"/>
              <a:t>journey</a:t>
            </a:r>
          </a:p>
          <a:p>
            <a:r>
              <a:rPr lang="en-US" dirty="0" smtClean="0"/>
              <a:t>But we still have work to do!</a:t>
            </a:r>
            <a:endParaRPr lang="en-US" dirty="0" smtClean="0"/>
          </a:p>
        </p:txBody>
      </p:sp>
      <p:sp>
        <p:nvSpPr>
          <p:cNvPr id="4" name="Slide Number Placeholder 3"/>
          <p:cNvSpPr>
            <a:spLocks noGrp="1"/>
          </p:cNvSpPr>
          <p:nvPr>
            <p:ph type="sldNum" sz="quarter" idx="12"/>
          </p:nvPr>
        </p:nvSpPr>
        <p:spPr/>
        <p:txBody>
          <a:bodyPr/>
          <a:lstStyle/>
          <a:p>
            <a:fld id="{47FB2A30-6529-4199-BBFA-D3785A7AB94F}" type="slidenum">
              <a:rPr lang="en-US" smtClean="0"/>
              <a:t>35</a:t>
            </a:fld>
            <a:endParaRPr lang="en-US"/>
          </a:p>
        </p:txBody>
      </p:sp>
    </p:spTree>
    <p:extLst>
      <p:ext uri="{BB962C8B-B14F-4D97-AF65-F5344CB8AC3E}">
        <p14:creationId xmlns:p14="http://schemas.microsoft.com/office/powerpoint/2010/main" val="9935902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457200" y="1524000"/>
            <a:ext cx="8229600" cy="4602163"/>
          </a:xfrm>
        </p:spPr>
        <p:txBody>
          <a:bodyPr>
            <a:normAutofit lnSpcReduction="10000"/>
          </a:bodyPr>
          <a:lstStyle/>
          <a:p>
            <a:r>
              <a:rPr lang="en-US" dirty="0" smtClean="0"/>
              <a:t>Continue analyzing data</a:t>
            </a:r>
          </a:p>
          <a:p>
            <a:r>
              <a:rPr lang="en-US" dirty="0" smtClean="0"/>
              <a:t>Share results with key stakeholders and general public via presentations and media.</a:t>
            </a:r>
          </a:p>
          <a:p>
            <a:r>
              <a:rPr lang="en-US" dirty="0" smtClean="0"/>
              <a:t>Host </a:t>
            </a:r>
            <a:r>
              <a:rPr lang="en-US" dirty="0" smtClean="0"/>
              <a:t>meeting </a:t>
            </a:r>
            <a:r>
              <a:rPr lang="en-US" dirty="0" smtClean="0"/>
              <a:t>with </a:t>
            </a:r>
            <a:r>
              <a:rPr lang="en-US" dirty="0" smtClean="0"/>
              <a:t>YMP Steering Committee to </a:t>
            </a:r>
            <a:r>
              <a:rPr lang="en-US" dirty="0" smtClean="0"/>
              <a:t>review the study and develop a plan to tackle key issues.</a:t>
            </a:r>
          </a:p>
          <a:p>
            <a:r>
              <a:rPr lang="en-US" dirty="0"/>
              <a:t>We need to continue </a:t>
            </a:r>
            <a:r>
              <a:rPr lang="en-US" dirty="0" smtClean="0"/>
              <a:t>working together to instill assets </a:t>
            </a:r>
            <a:r>
              <a:rPr lang="en-US" dirty="0"/>
              <a:t>in our youth </a:t>
            </a:r>
            <a:r>
              <a:rPr lang="en-US" dirty="0" smtClean="0"/>
              <a:t>to enable positive long-term outcomes.</a:t>
            </a:r>
            <a:endParaRPr lang="en-US" dirty="0"/>
          </a:p>
          <a:p>
            <a:endParaRPr lang="en-US" dirty="0"/>
          </a:p>
        </p:txBody>
      </p:sp>
      <p:sp>
        <p:nvSpPr>
          <p:cNvPr id="4" name="Slide Number Placeholder 3"/>
          <p:cNvSpPr>
            <a:spLocks noGrp="1"/>
          </p:cNvSpPr>
          <p:nvPr>
            <p:ph type="sldNum" sz="quarter" idx="12"/>
          </p:nvPr>
        </p:nvSpPr>
        <p:spPr/>
        <p:txBody>
          <a:bodyPr/>
          <a:lstStyle/>
          <a:p>
            <a:fld id="{47FB2A30-6529-4199-BBFA-D3785A7AB94F}" type="slidenum">
              <a:rPr lang="en-US" smtClean="0"/>
              <a:t>36</a:t>
            </a:fld>
            <a:endParaRPr lang="en-US"/>
          </a:p>
        </p:txBody>
      </p:sp>
    </p:spTree>
    <p:extLst>
      <p:ext uri="{BB962C8B-B14F-4D97-AF65-F5344CB8AC3E}">
        <p14:creationId xmlns:p14="http://schemas.microsoft.com/office/powerpoint/2010/main" val="15262159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590800"/>
            <a:ext cx="7772400" cy="1362075"/>
          </a:xfrm>
        </p:spPr>
        <p:txBody>
          <a:bodyPr>
            <a:normAutofit fontScale="90000"/>
          </a:bodyPr>
          <a:lstStyle/>
          <a:p>
            <a:pPr algn="ctr"/>
            <a:r>
              <a:rPr lang="en-US" dirty="0" smtClean="0"/>
              <a:t>THANK YOU!</a:t>
            </a:r>
            <a:br>
              <a:rPr lang="en-US" dirty="0" smtClean="0"/>
            </a:br>
            <a:r>
              <a:rPr lang="en-US" dirty="0" smtClean="0"/>
              <a:t/>
            </a:r>
            <a:br>
              <a:rPr lang="en-US" dirty="0" smtClean="0"/>
            </a:br>
            <a:r>
              <a:rPr lang="en-US" cap="none" dirty="0" smtClean="0"/>
              <a:t>www.tlc4cs.org/youth-development</a:t>
            </a:r>
            <a:r>
              <a:rPr lang="en-US" cap="none" dirty="0"/>
              <a:t>/</a:t>
            </a:r>
          </a:p>
        </p:txBody>
      </p:sp>
      <p:sp>
        <p:nvSpPr>
          <p:cNvPr id="2" name="Slide Number Placeholder 1"/>
          <p:cNvSpPr>
            <a:spLocks noGrp="1"/>
          </p:cNvSpPr>
          <p:nvPr>
            <p:ph type="sldNum" sz="quarter" idx="12"/>
          </p:nvPr>
        </p:nvSpPr>
        <p:spPr/>
        <p:txBody>
          <a:bodyPr/>
          <a:lstStyle/>
          <a:p>
            <a:fld id="{47FB2A30-6529-4199-BBFA-D3785A7AB94F}" type="slidenum">
              <a:rPr lang="en-US" smtClean="0"/>
              <a:t>37</a:t>
            </a:fld>
            <a:endParaRPr lang="en-US"/>
          </a:p>
        </p:txBody>
      </p:sp>
    </p:spTree>
    <p:extLst>
      <p:ext uri="{BB962C8B-B14F-4D97-AF65-F5344CB8AC3E}">
        <p14:creationId xmlns:p14="http://schemas.microsoft.com/office/powerpoint/2010/main" val="471797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repeat the survey?</a:t>
            </a:r>
            <a:endParaRPr lang="en-US" dirty="0"/>
          </a:p>
        </p:txBody>
      </p:sp>
      <p:sp>
        <p:nvSpPr>
          <p:cNvPr id="3" name="Content Placeholder 2"/>
          <p:cNvSpPr>
            <a:spLocks noGrp="1"/>
          </p:cNvSpPr>
          <p:nvPr>
            <p:ph idx="1"/>
          </p:nvPr>
        </p:nvSpPr>
        <p:spPr>
          <a:xfrm>
            <a:off x="457200" y="1524000"/>
            <a:ext cx="8229600" cy="4602163"/>
          </a:xfrm>
        </p:spPr>
        <p:txBody>
          <a:bodyPr>
            <a:normAutofit/>
          </a:bodyPr>
          <a:lstStyle/>
          <a:p>
            <a:r>
              <a:rPr lang="en-US" sz="2800" dirty="0" smtClean="0"/>
              <a:t>Because our kids change and so do the challenges they face. For example:</a:t>
            </a:r>
          </a:p>
          <a:p>
            <a:pPr lvl="1"/>
            <a:r>
              <a:rPr lang="en-US" sz="2400" dirty="0" smtClean="0"/>
              <a:t>Explosion of social media and online entertainment</a:t>
            </a:r>
          </a:p>
          <a:p>
            <a:pPr lvl="1"/>
            <a:r>
              <a:rPr lang="en-US" sz="2400" dirty="0" smtClean="0"/>
              <a:t>Increase in e-Cigarette use among youth</a:t>
            </a:r>
          </a:p>
          <a:p>
            <a:pPr lvl="1"/>
            <a:r>
              <a:rPr lang="en-US" sz="2400" dirty="0" smtClean="0"/>
              <a:t>Concerns about student safety and school security</a:t>
            </a:r>
          </a:p>
          <a:p>
            <a:pPr lvl="1"/>
            <a:r>
              <a:rPr lang="en-US" sz="2400" dirty="0" smtClean="0"/>
              <a:t>Surge in anxiety </a:t>
            </a:r>
            <a:r>
              <a:rPr lang="en-US" sz="2400" dirty="0"/>
              <a:t>and depression </a:t>
            </a:r>
            <a:r>
              <a:rPr lang="en-US" sz="2400" dirty="0" smtClean="0"/>
              <a:t>levels</a:t>
            </a:r>
          </a:p>
          <a:p>
            <a:pPr lvl="1"/>
            <a:r>
              <a:rPr lang="en-US" sz="2400" dirty="0" smtClean="0"/>
              <a:t>Rise in academic expectations</a:t>
            </a:r>
            <a:endParaRPr lang="en-US" sz="2400" dirty="0"/>
          </a:p>
          <a:p>
            <a:pPr lvl="1"/>
            <a:r>
              <a:rPr lang="en-US" sz="2400" dirty="0" smtClean="0"/>
              <a:t>Growth in opiate use among our </a:t>
            </a:r>
            <a:r>
              <a:rPr lang="en-US" sz="2400" dirty="0"/>
              <a:t>young adult population (24-35 years</a:t>
            </a:r>
            <a:r>
              <a:rPr lang="en-US" sz="2400" dirty="0" smtClean="0"/>
              <a:t>)</a:t>
            </a:r>
          </a:p>
          <a:p>
            <a:pPr lvl="1"/>
            <a:r>
              <a:rPr lang="en-US" sz="2400" dirty="0" smtClean="0"/>
              <a:t>Normalization of marijuana </a:t>
            </a:r>
            <a:r>
              <a:rPr lang="en-US" sz="2400" dirty="0" smtClean="0">
                <a:solidFill>
                  <a:srgbClr val="FF0000"/>
                </a:solidFill>
                <a:latin typeface="Arial Rounded MT Bold" panose="020F0704030504030204" pitchFamily="34" charset="0"/>
              </a:rPr>
              <a:t>=</a:t>
            </a:r>
            <a:r>
              <a:rPr lang="en-US" sz="2400" dirty="0" smtClean="0"/>
              <a:t>       </a:t>
            </a:r>
            <a:r>
              <a:rPr lang="en-US" sz="2400" dirty="0" smtClean="0">
                <a:solidFill>
                  <a:srgbClr val="FF0000"/>
                </a:solidFill>
              </a:rPr>
              <a:t>Perception of Risk</a:t>
            </a:r>
            <a:endParaRPr lang="en-US" dirty="0" smtClean="0">
              <a:solidFill>
                <a:srgbClr val="FF0000"/>
              </a:solidFill>
            </a:endParaRPr>
          </a:p>
        </p:txBody>
      </p:sp>
      <p:sp>
        <p:nvSpPr>
          <p:cNvPr id="4" name="Down Arrow 3"/>
          <p:cNvSpPr/>
          <p:nvPr/>
        </p:nvSpPr>
        <p:spPr>
          <a:xfrm>
            <a:off x="5029200" y="5410200"/>
            <a:ext cx="228600" cy="3810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47FB2A30-6529-4199-BBFA-D3785A7AB94F}" type="slidenum">
              <a:rPr lang="en-US" smtClean="0"/>
              <a:t>4</a:t>
            </a:fld>
            <a:endParaRPr lang="en-US"/>
          </a:p>
        </p:txBody>
      </p:sp>
    </p:spTree>
    <p:extLst>
      <p:ext uri="{BB962C8B-B14F-4D97-AF65-F5344CB8AC3E}">
        <p14:creationId xmlns:p14="http://schemas.microsoft.com/office/powerpoint/2010/main" val="2731665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a:t>
            </a:r>
            <a:endParaRPr lang="en-US" dirty="0"/>
          </a:p>
        </p:txBody>
      </p:sp>
      <p:sp>
        <p:nvSpPr>
          <p:cNvPr id="3" name="Content Placeholder 2"/>
          <p:cNvSpPr>
            <a:spLocks noGrp="1"/>
          </p:cNvSpPr>
          <p:nvPr>
            <p:ph idx="1"/>
          </p:nvPr>
        </p:nvSpPr>
        <p:spPr>
          <a:xfrm>
            <a:off x="457200" y="1600201"/>
            <a:ext cx="8229600" cy="3962400"/>
          </a:xfrm>
        </p:spPr>
        <p:txBody>
          <a:bodyPr>
            <a:normAutofit lnSpcReduction="10000"/>
          </a:bodyPr>
          <a:lstStyle/>
          <a:p>
            <a:r>
              <a:rPr lang="en-US" dirty="0"/>
              <a:t>All Midland County public schools </a:t>
            </a:r>
            <a:r>
              <a:rPr lang="en-US" dirty="0" smtClean="0"/>
              <a:t>participated, except </a:t>
            </a:r>
            <a:r>
              <a:rPr lang="en-US" dirty="0"/>
              <a:t>Midland Academy</a:t>
            </a:r>
            <a:r>
              <a:rPr lang="en-US" dirty="0" smtClean="0"/>
              <a:t>.</a:t>
            </a:r>
          </a:p>
          <a:p>
            <a:r>
              <a:rPr lang="en-US" dirty="0"/>
              <a:t>87.6% participation </a:t>
            </a:r>
            <a:r>
              <a:rPr lang="en-US" dirty="0" smtClean="0"/>
              <a:t> rate vs. </a:t>
            </a:r>
            <a:r>
              <a:rPr lang="en-US" dirty="0"/>
              <a:t>86% and 81% in 2011 and 2006, respectively</a:t>
            </a:r>
          </a:p>
          <a:p>
            <a:r>
              <a:rPr lang="en-US" dirty="0" smtClean="0"/>
              <a:t>Participants (Public School 6</a:t>
            </a:r>
            <a:r>
              <a:rPr lang="en-US" baseline="30000" dirty="0" smtClean="0"/>
              <a:t>th</a:t>
            </a:r>
            <a:r>
              <a:rPr lang="en-US" dirty="0" smtClean="0"/>
              <a:t>-12</a:t>
            </a:r>
            <a:r>
              <a:rPr lang="en-US" baseline="30000" dirty="0" smtClean="0"/>
              <a:t>th</a:t>
            </a:r>
            <a:r>
              <a:rPr lang="en-US" dirty="0" smtClean="0"/>
              <a:t> graders)</a:t>
            </a:r>
          </a:p>
          <a:p>
            <a:pPr lvl="1"/>
            <a:r>
              <a:rPr lang="en-US" dirty="0"/>
              <a:t>5698 total </a:t>
            </a:r>
            <a:r>
              <a:rPr lang="en-US" dirty="0" smtClean="0"/>
              <a:t>sample size</a:t>
            </a:r>
          </a:p>
          <a:p>
            <a:pPr lvl="2"/>
            <a:r>
              <a:rPr lang="en-US" dirty="0" smtClean="0"/>
              <a:t>2782 female</a:t>
            </a:r>
          </a:p>
          <a:p>
            <a:pPr lvl="2"/>
            <a:r>
              <a:rPr lang="en-US" dirty="0" smtClean="0"/>
              <a:t>2876 male</a:t>
            </a:r>
          </a:p>
          <a:p>
            <a:pPr lvl="1"/>
            <a:endParaRPr lang="en-US" dirty="0" smtClean="0"/>
          </a:p>
        </p:txBody>
      </p:sp>
      <p:sp>
        <p:nvSpPr>
          <p:cNvPr id="4" name="TextBox 3"/>
          <p:cNvSpPr txBox="1"/>
          <p:nvPr/>
        </p:nvSpPr>
        <p:spPr>
          <a:xfrm>
            <a:off x="457201" y="5397955"/>
            <a:ext cx="8229600" cy="738664"/>
          </a:xfrm>
          <a:prstGeom prst="rect">
            <a:avLst/>
          </a:prstGeom>
          <a:noFill/>
        </p:spPr>
        <p:txBody>
          <a:bodyPr wrap="square" rtlCol="0">
            <a:spAutoFit/>
          </a:bodyPr>
          <a:lstStyle/>
          <a:p>
            <a:r>
              <a:rPr lang="en-US" sz="1400" dirty="0" smtClean="0"/>
              <a:t>* Note: Male/Female numbers do not add up to “Total Sample” figure due to missing information on individual surveys. In addition, the total sample size does not equal countywide enrollment figures due to the disqualification of surveys for missing data (&gt;40 questions), pattern filling and other reasons.</a:t>
            </a:r>
            <a:endParaRPr lang="en-US" sz="1400" dirty="0"/>
          </a:p>
        </p:txBody>
      </p:sp>
      <p:sp>
        <p:nvSpPr>
          <p:cNvPr id="5" name="Slide Number Placeholder 4"/>
          <p:cNvSpPr>
            <a:spLocks noGrp="1"/>
          </p:cNvSpPr>
          <p:nvPr>
            <p:ph type="sldNum" sz="quarter" idx="12"/>
          </p:nvPr>
        </p:nvSpPr>
        <p:spPr/>
        <p:txBody>
          <a:bodyPr/>
          <a:lstStyle/>
          <a:p>
            <a:fld id="{47FB2A30-6529-4199-BBFA-D3785A7AB94F}" type="slidenum">
              <a:rPr lang="en-US" smtClean="0"/>
              <a:t>5</a:t>
            </a:fld>
            <a:endParaRPr lang="en-US"/>
          </a:p>
        </p:txBody>
      </p:sp>
    </p:spTree>
    <p:extLst>
      <p:ext uri="{BB962C8B-B14F-4D97-AF65-F5344CB8AC3E}">
        <p14:creationId xmlns:p14="http://schemas.microsoft.com/office/powerpoint/2010/main" val="219005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a:bodyPr>
          <a:lstStyle/>
          <a:p>
            <a:pPr>
              <a:lnSpc>
                <a:spcPct val="80000"/>
              </a:lnSpc>
            </a:pPr>
            <a:r>
              <a:rPr lang="en-US" sz="4000" dirty="0" smtClean="0"/>
              <a:t>Developmental Assets</a:t>
            </a:r>
            <a:endParaRPr lang="en-US" sz="4000" dirty="0"/>
          </a:p>
        </p:txBody>
      </p:sp>
      <p:sp>
        <p:nvSpPr>
          <p:cNvPr id="3" name="Text Placeholder 2"/>
          <p:cNvSpPr>
            <a:spLocks noGrp="1"/>
          </p:cNvSpPr>
          <p:nvPr>
            <p:ph type="body" idx="1"/>
          </p:nvPr>
        </p:nvSpPr>
        <p:spPr>
          <a:xfrm>
            <a:off x="457200" y="1600200"/>
            <a:ext cx="4040188" cy="803275"/>
          </a:xfrm>
          <a:solidFill>
            <a:srgbClr val="3366CC"/>
          </a:solidFill>
        </p:spPr>
        <p:txBody>
          <a:bodyPr>
            <a:noAutofit/>
          </a:bodyPr>
          <a:lstStyle/>
          <a:p>
            <a:pPr algn="ctr">
              <a:spcBef>
                <a:spcPts val="0"/>
              </a:spcBef>
            </a:pPr>
            <a:r>
              <a:rPr lang="en-US" dirty="0" smtClean="0">
                <a:solidFill>
                  <a:schemeClr val="bg1"/>
                </a:solidFill>
              </a:rPr>
              <a:t>20 External Assets </a:t>
            </a:r>
          </a:p>
          <a:p>
            <a:pPr algn="ctr">
              <a:spcBef>
                <a:spcPts val="0"/>
              </a:spcBef>
            </a:pPr>
            <a:r>
              <a:rPr lang="en-US" dirty="0" smtClean="0">
                <a:solidFill>
                  <a:schemeClr val="bg1"/>
                </a:solidFill>
              </a:rPr>
              <a:t>(Relations with others)</a:t>
            </a:r>
            <a:endParaRPr lang="en-US" dirty="0">
              <a:solidFill>
                <a:schemeClr val="bg1"/>
              </a:solidFill>
            </a:endParaRPr>
          </a:p>
        </p:txBody>
      </p:sp>
      <p:sp>
        <p:nvSpPr>
          <p:cNvPr id="6148" name="Rectangle 3"/>
          <p:cNvSpPr>
            <a:spLocks noGrp="1" noChangeArrowheads="1"/>
          </p:cNvSpPr>
          <p:nvPr>
            <p:ph sz="half" idx="2"/>
          </p:nvPr>
        </p:nvSpPr>
        <p:spPr>
          <a:xfrm>
            <a:off x="457200" y="2403475"/>
            <a:ext cx="4040188" cy="3459163"/>
          </a:xfrm>
          <a:ln>
            <a:noFill/>
          </a:ln>
        </p:spPr>
        <p:txBody>
          <a:bodyPr>
            <a:normAutofit/>
          </a:bodyPr>
          <a:lstStyle/>
          <a:p>
            <a:pPr>
              <a:lnSpc>
                <a:spcPct val="150000"/>
              </a:lnSpc>
            </a:pPr>
            <a:r>
              <a:rPr lang="en-US" dirty="0" smtClean="0"/>
              <a:t>Support</a:t>
            </a:r>
          </a:p>
          <a:p>
            <a:pPr>
              <a:lnSpc>
                <a:spcPct val="150000"/>
              </a:lnSpc>
            </a:pPr>
            <a:r>
              <a:rPr lang="en-US" dirty="0" smtClean="0"/>
              <a:t>Empowerment</a:t>
            </a:r>
          </a:p>
          <a:p>
            <a:pPr>
              <a:lnSpc>
                <a:spcPct val="150000"/>
              </a:lnSpc>
            </a:pPr>
            <a:r>
              <a:rPr lang="en-US" dirty="0" smtClean="0"/>
              <a:t>Boundaries &amp; Expectations</a:t>
            </a:r>
          </a:p>
          <a:p>
            <a:pPr>
              <a:lnSpc>
                <a:spcPct val="150000"/>
              </a:lnSpc>
            </a:pPr>
            <a:r>
              <a:rPr lang="en-US" dirty="0" smtClean="0"/>
              <a:t>Constructive Use of Time</a:t>
            </a:r>
          </a:p>
          <a:p>
            <a:pPr eaLnBrk="1" hangingPunct="1">
              <a:lnSpc>
                <a:spcPct val="80000"/>
              </a:lnSpc>
            </a:pPr>
            <a:endParaRPr lang="en-US" sz="2400" dirty="0" smtClean="0"/>
          </a:p>
        </p:txBody>
      </p:sp>
      <p:sp>
        <p:nvSpPr>
          <p:cNvPr id="4" name="Text Placeholder 3"/>
          <p:cNvSpPr>
            <a:spLocks noGrp="1"/>
          </p:cNvSpPr>
          <p:nvPr>
            <p:ph type="body" sz="quarter" idx="3"/>
          </p:nvPr>
        </p:nvSpPr>
        <p:spPr>
          <a:xfrm>
            <a:off x="4645025" y="1600200"/>
            <a:ext cx="4041775" cy="803275"/>
          </a:xfrm>
          <a:solidFill>
            <a:srgbClr val="3366CC"/>
          </a:solidFill>
        </p:spPr>
        <p:txBody>
          <a:bodyPr>
            <a:noAutofit/>
          </a:bodyPr>
          <a:lstStyle/>
          <a:p>
            <a:pPr algn="ctr">
              <a:spcBef>
                <a:spcPts val="0"/>
              </a:spcBef>
            </a:pPr>
            <a:r>
              <a:rPr lang="en-US" dirty="0">
                <a:solidFill>
                  <a:schemeClr val="bg1"/>
                </a:solidFill>
              </a:rPr>
              <a:t>20 Internal Assets </a:t>
            </a:r>
            <a:endParaRPr lang="en-US" dirty="0" smtClean="0">
              <a:solidFill>
                <a:schemeClr val="bg1"/>
              </a:solidFill>
            </a:endParaRPr>
          </a:p>
          <a:p>
            <a:pPr algn="ctr">
              <a:spcBef>
                <a:spcPts val="0"/>
              </a:spcBef>
            </a:pPr>
            <a:r>
              <a:rPr lang="en-US" dirty="0" smtClean="0">
                <a:solidFill>
                  <a:schemeClr val="bg1"/>
                </a:solidFill>
              </a:rPr>
              <a:t>(</a:t>
            </a:r>
            <a:r>
              <a:rPr lang="en-US" dirty="0">
                <a:solidFill>
                  <a:schemeClr val="bg1"/>
                </a:solidFill>
              </a:rPr>
              <a:t>Intrinsic Traits</a:t>
            </a:r>
            <a:r>
              <a:rPr lang="en-US" dirty="0" smtClean="0">
                <a:solidFill>
                  <a:schemeClr val="bg1"/>
                </a:solidFill>
              </a:rPr>
              <a:t>)</a:t>
            </a:r>
            <a:endParaRPr lang="en-US" dirty="0">
              <a:solidFill>
                <a:schemeClr val="bg1"/>
              </a:solidFill>
            </a:endParaRPr>
          </a:p>
        </p:txBody>
      </p:sp>
      <p:sp>
        <p:nvSpPr>
          <p:cNvPr id="5" name="Content Placeholder 4"/>
          <p:cNvSpPr>
            <a:spLocks noGrp="1"/>
          </p:cNvSpPr>
          <p:nvPr>
            <p:ph sz="quarter" idx="4"/>
          </p:nvPr>
        </p:nvSpPr>
        <p:spPr>
          <a:xfrm>
            <a:off x="4645025" y="2403475"/>
            <a:ext cx="4041775" cy="3459163"/>
          </a:xfrm>
          <a:ln>
            <a:noFill/>
          </a:ln>
        </p:spPr>
        <p:txBody>
          <a:bodyPr/>
          <a:lstStyle/>
          <a:p>
            <a:pPr>
              <a:lnSpc>
                <a:spcPct val="150000"/>
              </a:lnSpc>
            </a:pPr>
            <a:r>
              <a:rPr lang="en-US" dirty="0"/>
              <a:t>Commitment to Learning</a:t>
            </a:r>
          </a:p>
          <a:p>
            <a:pPr>
              <a:lnSpc>
                <a:spcPct val="150000"/>
              </a:lnSpc>
            </a:pPr>
            <a:r>
              <a:rPr lang="en-US" dirty="0"/>
              <a:t>Positive Values</a:t>
            </a:r>
          </a:p>
          <a:p>
            <a:pPr>
              <a:lnSpc>
                <a:spcPct val="150000"/>
              </a:lnSpc>
            </a:pPr>
            <a:r>
              <a:rPr lang="en-US" dirty="0"/>
              <a:t>Social Competencies</a:t>
            </a:r>
          </a:p>
          <a:p>
            <a:pPr>
              <a:lnSpc>
                <a:spcPct val="150000"/>
              </a:lnSpc>
            </a:pPr>
            <a:r>
              <a:rPr lang="en-US" dirty="0"/>
              <a:t>Positive Identity</a:t>
            </a:r>
          </a:p>
          <a:p>
            <a:endParaRPr lang="en-US" dirty="0"/>
          </a:p>
        </p:txBody>
      </p:sp>
      <p:sp>
        <p:nvSpPr>
          <p:cNvPr id="2" name="Slide Number Placeholder 1"/>
          <p:cNvSpPr>
            <a:spLocks noGrp="1"/>
          </p:cNvSpPr>
          <p:nvPr>
            <p:ph type="sldNum" sz="quarter" idx="12"/>
          </p:nvPr>
        </p:nvSpPr>
        <p:spPr/>
        <p:txBody>
          <a:bodyPr/>
          <a:lstStyle/>
          <a:p>
            <a:fld id="{47FB2A30-6529-4199-BBFA-D3785A7AB94F}" type="slidenum">
              <a:rPr lang="en-US" smtClean="0"/>
              <a:t>6</a:t>
            </a:fld>
            <a:endParaRPr lang="en-US"/>
          </a:p>
        </p:txBody>
      </p:sp>
    </p:spTree>
    <p:extLst>
      <p:ext uri="{BB962C8B-B14F-4D97-AF65-F5344CB8AC3E}">
        <p14:creationId xmlns:p14="http://schemas.microsoft.com/office/powerpoint/2010/main" val="262356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stretch>
            <a:fillRect/>
          </a:stretch>
        </p:blipFill>
        <p:spPr>
          <a:xfrm>
            <a:off x="304800" y="1483201"/>
            <a:ext cx="8435041" cy="5069999"/>
          </a:xfrm>
          <a:prstGeom prst="rect">
            <a:avLst/>
          </a:prstGeom>
        </p:spPr>
      </p:pic>
      <p:sp>
        <p:nvSpPr>
          <p:cNvPr id="4" name="Title 3"/>
          <p:cNvSpPr>
            <a:spLocks noGrp="1"/>
          </p:cNvSpPr>
          <p:nvPr>
            <p:ph type="title"/>
          </p:nvPr>
        </p:nvSpPr>
        <p:spPr/>
        <p:txBody>
          <a:bodyPr>
            <a:normAutofit/>
          </a:bodyPr>
          <a:lstStyle/>
          <a:p>
            <a:r>
              <a:rPr lang="en-US" dirty="0" smtClean="0"/>
              <a:t>Assets Over Time</a:t>
            </a:r>
            <a:endParaRPr lang="en-US" dirty="0"/>
          </a:p>
        </p:txBody>
      </p:sp>
      <p:sp>
        <p:nvSpPr>
          <p:cNvPr id="6" name="TextBox 5"/>
          <p:cNvSpPr txBox="1"/>
          <p:nvPr/>
        </p:nvSpPr>
        <p:spPr>
          <a:xfrm>
            <a:off x="1898473" y="5638800"/>
            <a:ext cx="301686" cy="369332"/>
          </a:xfrm>
          <a:prstGeom prst="rect">
            <a:avLst/>
          </a:prstGeom>
          <a:noFill/>
        </p:spPr>
        <p:txBody>
          <a:bodyPr wrap="none" rtlCol="0">
            <a:spAutoFit/>
          </a:bodyPr>
          <a:lstStyle/>
          <a:p>
            <a:r>
              <a:rPr lang="en-US" dirty="0" smtClean="0"/>
              <a:t>0</a:t>
            </a:r>
            <a:endParaRPr lang="en-US" dirty="0"/>
          </a:p>
        </p:txBody>
      </p:sp>
      <p:sp>
        <p:nvSpPr>
          <p:cNvPr id="16" name="TextBox 15"/>
          <p:cNvSpPr txBox="1"/>
          <p:nvPr/>
        </p:nvSpPr>
        <p:spPr>
          <a:xfrm>
            <a:off x="4393688" y="1926019"/>
            <a:ext cx="593432" cy="369332"/>
          </a:xfrm>
          <a:prstGeom prst="rect">
            <a:avLst/>
          </a:prstGeom>
          <a:noFill/>
        </p:spPr>
        <p:txBody>
          <a:bodyPr wrap="none" rtlCol="0">
            <a:spAutoFit/>
          </a:bodyPr>
          <a:lstStyle/>
          <a:p>
            <a:r>
              <a:rPr lang="en-US" dirty="0" smtClean="0"/>
              <a:t>25.4</a:t>
            </a:r>
            <a:endParaRPr lang="en-US" dirty="0"/>
          </a:p>
        </p:txBody>
      </p:sp>
      <p:sp>
        <p:nvSpPr>
          <p:cNvPr id="17" name="TextBox 16"/>
          <p:cNvSpPr txBox="1"/>
          <p:nvPr/>
        </p:nvSpPr>
        <p:spPr>
          <a:xfrm>
            <a:off x="7003873" y="2785317"/>
            <a:ext cx="418704" cy="369332"/>
          </a:xfrm>
          <a:prstGeom prst="rect">
            <a:avLst/>
          </a:prstGeom>
          <a:noFill/>
        </p:spPr>
        <p:txBody>
          <a:bodyPr wrap="none" rtlCol="0">
            <a:spAutoFit/>
          </a:bodyPr>
          <a:lstStyle/>
          <a:p>
            <a:r>
              <a:rPr lang="en-US" dirty="0" smtClean="0"/>
              <a:t>20</a:t>
            </a:r>
            <a:endParaRPr lang="en-US" dirty="0"/>
          </a:p>
        </p:txBody>
      </p:sp>
      <p:grpSp>
        <p:nvGrpSpPr>
          <p:cNvPr id="18" name="Group 17"/>
          <p:cNvGrpSpPr/>
          <p:nvPr/>
        </p:nvGrpSpPr>
        <p:grpSpPr>
          <a:xfrm>
            <a:off x="1441273" y="1718017"/>
            <a:ext cx="6553200" cy="2590800"/>
            <a:chOff x="2006600" y="2079625"/>
            <a:chExt cx="6553200" cy="2590800"/>
          </a:xfrm>
        </p:grpSpPr>
        <p:sp>
          <p:nvSpPr>
            <p:cNvPr id="19" name="Line 3"/>
            <p:cNvSpPr>
              <a:spLocks noChangeShapeType="1"/>
            </p:cNvSpPr>
            <p:nvPr/>
          </p:nvSpPr>
          <p:spPr bwMode="auto">
            <a:xfrm flipV="1">
              <a:off x="5359400" y="2079625"/>
              <a:ext cx="2438400" cy="762000"/>
            </a:xfrm>
            <a:prstGeom prst="line">
              <a:avLst/>
            </a:prstGeom>
            <a:noFill/>
            <a:ln w="9525">
              <a:solidFill>
                <a:schemeClr val="tx2"/>
              </a:solidFill>
              <a:prstDash val="lg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4"/>
            <p:cNvSpPr>
              <a:spLocks noChangeShapeType="1"/>
            </p:cNvSpPr>
            <p:nvPr/>
          </p:nvSpPr>
          <p:spPr bwMode="auto">
            <a:xfrm>
              <a:off x="5283200" y="2917825"/>
              <a:ext cx="914400" cy="1752600"/>
            </a:xfrm>
            <a:prstGeom prst="line">
              <a:avLst/>
            </a:prstGeom>
            <a:noFill/>
            <a:ln w="9525">
              <a:solidFill>
                <a:schemeClr val="tx2"/>
              </a:solidFill>
              <a:prstDash val="lg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5"/>
            <p:cNvSpPr>
              <a:spLocks noChangeShapeType="1"/>
            </p:cNvSpPr>
            <p:nvPr/>
          </p:nvSpPr>
          <p:spPr bwMode="auto">
            <a:xfrm flipH="1" flipV="1">
              <a:off x="5511800" y="3070225"/>
              <a:ext cx="1828800" cy="1447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AutoShape 6"/>
            <p:cNvSpPr>
              <a:spLocks noChangeArrowheads="1"/>
            </p:cNvSpPr>
            <p:nvPr/>
          </p:nvSpPr>
          <p:spPr bwMode="auto">
            <a:xfrm>
              <a:off x="2006600" y="2689225"/>
              <a:ext cx="914400" cy="381000"/>
            </a:xfrm>
            <a:prstGeom prst="leftArrow">
              <a:avLst>
                <a:gd name="adj1" fmla="val 50000"/>
                <a:gd name="adj2" fmla="val 60000"/>
              </a:avLst>
            </a:prstGeom>
            <a:solidFill>
              <a:srgbClr val="9999FF"/>
            </a:solidFill>
            <a:ln w="9525">
              <a:solidFill>
                <a:schemeClr val="tx1"/>
              </a:solidFill>
              <a:miter lim="800000"/>
              <a:headEnd/>
              <a:tailEnd/>
            </a:ln>
          </p:spPr>
          <p:txBody>
            <a:bodyPr wrap="none" anchor="ctr"/>
            <a:lstStyle/>
            <a:p>
              <a:endParaRPr lang="en-US"/>
            </a:p>
          </p:txBody>
        </p:sp>
        <p:sp>
          <p:nvSpPr>
            <p:cNvPr id="23" name="AutoShape 7"/>
            <p:cNvSpPr>
              <a:spLocks noChangeArrowheads="1"/>
            </p:cNvSpPr>
            <p:nvPr/>
          </p:nvSpPr>
          <p:spPr bwMode="auto">
            <a:xfrm>
              <a:off x="4140200" y="2689225"/>
              <a:ext cx="900113" cy="381000"/>
            </a:xfrm>
            <a:prstGeom prst="rightArrow">
              <a:avLst>
                <a:gd name="adj1" fmla="val 50000"/>
                <a:gd name="adj2" fmla="val 59063"/>
              </a:avLst>
            </a:prstGeom>
            <a:solidFill>
              <a:srgbClr val="9999FF"/>
            </a:solidFill>
            <a:ln w="9525">
              <a:solidFill>
                <a:schemeClr val="tx1"/>
              </a:solidFill>
              <a:miter lim="800000"/>
              <a:headEnd/>
              <a:tailEnd/>
            </a:ln>
          </p:spPr>
          <p:txBody>
            <a:bodyPr wrap="none" anchor="ctr"/>
            <a:lstStyle/>
            <a:p>
              <a:endParaRPr lang="en-US"/>
            </a:p>
          </p:txBody>
        </p:sp>
        <p:sp>
          <p:nvSpPr>
            <p:cNvPr id="24" name="AutoShape 8"/>
            <p:cNvSpPr>
              <a:spLocks noChangeArrowheads="1"/>
            </p:cNvSpPr>
            <p:nvPr/>
          </p:nvSpPr>
          <p:spPr bwMode="auto">
            <a:xfrm>
              <a:off x="5983288" y="2689225"/>
              <a:ext cx="900112" cy="381000"/>
            </a:xfrm>
            <a:prstGeom prst="leftArrow">
              <a:avLst>
                <a:gd name="adj1" fmla="val 50000"/>
                <a:gd name="adj2" fmla="val 59062"/>
              </a:avLst>
            </a:prstGeom>
            <a:solidFill>
              <a:srgbClr val="990033"/>
            </a:solidFill>
            <a:ln w="9525">
              <a:solidFill>
                <a:schemeClr val="tx1"/>
              </a:solidFill>
              <a:miter lim="800000"/>
              <a:headEnd/>
              <a:tailEnd/>
            </a:ln>
          </p:spPr>
          <p:txBody>
            <a:bodyPr wrap="none" anchor="ctr"/>
            <a:lstStyle/>
            <a:p>
              <a:endParaRPr lang="en-US"/>
            </a:p>
          </p:txBody>
        </p:sp>
        <p:sp>
          <p:nvSpPr>
            <p:cNvPr id="25" name="AutoShape 9"/>
            <p:cNvSpPr>
              <a:spLocks noChangeArrowheads="1"/>
            </p:cNvSpPr>
            <p:nvPr/>
          </p:nvSpPr>
          <p:spPr bwMode="auto">
            <a:xfrm>
              <a:off x="7645400" y="2689225"/>
              <a:ext cx="914400" cy="381000"/>
            </a:xfrm>
            <a:prstGeom prst="rightArrow">
              <a:avLst>
                <a:gd name="adj1" fmla="val 50000"/>
                <a:gd name="adj2" fmla="val 60000"/>
              </a:avLst>
            </a:prstGeom>
            <a:solidFill>
              <a:srgbClr val="990033"/>
            </a:solidFill>
            <a:ln w="9525">
              <a:solidFill>
                <a:schemeClr val="tx1"/>
              </a:solidFill>
              <a:miter lim="800000"/>
              <a:headEnd/>
              <a:tailEnd/>
            </a:ln>
          </p:spPr>
          <p:txBody>
            <a:bodyPr wrap="none" anchor="ctr"/>
            <a:lstStyle/>
            <a:p>
              <a:endParaRPr lang="en-US"/>
            </a:p>
          </p:txBody>
        </p:sp>
      </p:grpSp>
      <p:sp>
        <p:nvSpPr>
          <p:cNvPr id="7" name="TextBox 6"/>
          <p:cNvSpPr txBox="1"/>
          <p:nvPr/>
        </p:nvSpPr>
        <p:spPr>
          <a:xfrm>
            <a:off x="6118958" y="4195162"/>
            <a:ext cx="2286000" cy="600164"/>
          </a:xfrm>
          <a:prstGeom prst="rect">
            <a:avLst/>
          </a:prstGeom>
          <a:noFill/>
        </p:spPr>
        <p:txBody>
          <a:bodyPr wrap="square" rtlCol="0">
            <a:spAutoFit/>
          </a:bodyPr>
          <a:lstStyle/>
          <a:p>
            <a:r>
              <a:rPr lang="en-US" sz="1100" b="1" dirty="0" smtClean="0"/>
              <a:t>“Tipping Point” occurs at onset of adolescence; “Peers” supersede “Institutions”</a:t>
            </a:r>
            <a:endParaRPr lang="en-US" sz="1100" b="1" dirty="0"/>
          </a:p>
        </p:txBody>
      </p:sp>
      <p:cxnSp>
        <p:nvCxnSpPr>
          <p:cNvPr id="11" name="Straight Connector 10"/>
          <p:cNvCxnSpPr/>
          <p:nvPr/>
        </p:nvCxnSpPr>
        <p:spPr>
          <a:xfrm>
            <a:off x="4690404" y="2514600"/>
            <a:ext cx="0" cy="347472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396685" y="2223868"/>
            <a:ext cx="1476767" cy="938719"/>
          </a:xfrm>
          <a:prstGeom prst="rect">
            <a:avLst/>
          </a:prstGeom>
          <a:noFill/>
        </p:spPr>
        <p:txBody>
          <a:bodyPr wrap="square" rtlCol="0">
            <a:spAutoFit/>
          </a:bodyPr>
          <a:lstStyle/>
          <a:p>
            <a:r>
              <a:rPr lang="en-US" sz="1100" b="1" dirty="0" smtClean="0"/>
              <a:t>“Institutions” </a:t>
            </a:r>
          </a:p>
          <a:p>
            <a:pPr marL="171450" indent="-171450">
              <a:buFontTx/>
              <a:buChar char="-"/>
            </a:pPr>
            <a:r>
              <a:rPr lang="en-US" sz="1100" b="1" dirty="0" smtClean="0"/>
              <a:t>Family</a:t>
            </a:r>
          </a:p>
          <a:p>
            <a:pPr marL="171450" indent="-171450">
              <a:buFontTx/>
              <a:buChar char="-"/>
            </a:pPr>
            <a:r>
              <a:rPr lang="en-US" sz="1100" b="1" dirty="0" smtClean="0"/>
              <a:t>School</a:t>
            </a:r>
          </a:p>
          <a:p>
            <a:pPr marL="171450" indent="-171450">
              <a:buFontTx/>
              <a:buChar char="-"/>
            </a:pPr>
            <a:r>
              <a:rPr lang="en-US" sz="1100" b="1" dirty="0" smtClean="0"/>
              <a:t>Faith-Based Orgs</a:t>
            </a:r>
          </a:p>
          <a:p>
            <a:pPr marL="171450" indent="-171450">
              <a:buFontTx/>
              <a:buChar char="-"/>
            </a:pPr>
            <a:r>
              <a:rPr lang="en-US" sz="1100" b="1" dirty="0" smtClean="0"/>
              <a:t>Community</a:t>
            </a:r>
            <a:endParaRPr lang="en-US" sz="1100" b="1" dirty="0"/>
          </a:p>
        </p:txBody>
      </p:sp>
      <p:sp>
        <p:nvSpPr>
          <p:cNvPr id="2" name="Slide Number Placeholder 1"/>
          <p:cNvSpPr>
            <a:spLocks noGrp="1"/>
          </p:cNvSpPr>
          <p:nvPr>
            <p:ph type="sldNum" sz="quarter" idx="12"/>
          </p:nvPr>
        </p:nvSpPr>
        <p:spPr/>
        <p:txBody>
          <a:bodyPr/>
          <a:lstStyle/>
          <a:p>
            <a:fld id="{47FB2A30-6529-4199-BBFA-D3785A7AB94F}" type="slidenum">
              <a:rPr lang="en-US" smtClean="0"/>
              <a:t>7</a:t>
            </a:fld>
            <a:endParaRPr lang="en-US"/>
          </a:p>
        </p:txBody>
      </p:sp>
      <p:sp>
        <p:nvSpPr>
          <p:cNvPr id="3" name="TextBox 2"/>
          <p:cNvSpPr txBox="1"/>
          <p:nvPr/>
        </p:nvSpPr>
        <p:spPr>
          <a:xfrm>
            <a:off x="6369716" y="2258753"/>
            <a:ext cx="620683" cy="261610"/>
          </a:xfrm>
          <a:prstGeom prst="rect">
            <a:avLst/>
          </a:prstGeom>
          <a:noFill/>
        </p:spPr>
        <p:txBody>
          <a:bodyPr wrap="none" rtlCol="0">
            <a:spAutoFit/>
          </a:bodyPr>
          <a:lstStyle/>
          <a:p>
            <a:r>
              <a:rPr lang="en-US" sz="1050" b="1" dirty="0" smtClean="0"/>
              <a:t>“Peers”</a:t>
            </a:r>
            <a:endParaRPr lang="en-US" sz="1050" b="1" dirty="0"/>
          </a:p>
        </p:txBody>
      </p:sp>
    </p:spTree>
    <p:extLst>
      <p:ext uri="{BB962C8B-B14F-4D97-AF65-F5344CB8AC3E}">
        <p14:creationId xmlns:p14="http://schemas.microsoft.com/office/powerpoint/2010/main" val="758845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2400300" y="2813807"/>
            <a:ext cx="5943600" cy="1143000"/>
          </a:xfrm>
        </p:spPr>
        <p:txBody>
          <a:bodyPr>
            <a:normAutofit/>
          </a:bodyPr>
          <a:lstStyle/>
          <a:p>
            <a:pPr algn="ctr"/>
            <a:r>
              <a:rPr lang="en-US" sz="4000" dirty="0" smtClean="0"/>
              <a:t>Average Assets by Grade</a:t>
            </a:r>
            <a:endParaRPr lang="en-US" sz="4000" dirty="0"/>
          </a:p>
        </p:txBody>
      </p:sp>
      <p:pic>
        <p:nvPicPr>
          <p:cNvPr id="5" name="Picture 4"/>
          <p:cNvPicPr>
            <a:picLocks noChangeAspect="1"/>
          </p:cNvPicPr>
          <p:nvPr/>
        </p:nvPicPr>
        <p:blipFill>
          <a:blip r:embed="rId3"/>
          <a:stretch>
            <a:fillRect/>
          </a:stretch>
        </p:blipFill>
        <p:spPr>
          <a:xfrm>
            <a:off x="914400" y="-1"/>
            <a:ext cx="7556302" cy="6537325"/>
          </a:xfrm>
          <a:prstGeom prst="rect">
            <a:avLst/>
          </a:prstGeom>
        </p:spPr>
      </p:pic>
      <p:cxnSp>
        <p:nvCxnSpPr>
          <p:cNvPr id="4" name="Straight Connector 3"/>
          <p:cNvCxnSpPr/>
          <p:nvPr/>
        </p:nvCxnSpPr>
        <p:spPr>
          <a:xfrm>
            <a:off x="2480604" y="838200"/>
            <a:ext cx="0" cy="5518907"/>
          </a:xfrm>
          <a:prstGeom prst="line">
            <a:avLst/>
          </a:prstGeom>
        </p:spPr>
        <p:style>
          <a:lnRef idx="3">
            <a:schemeClr val="accent1"/>
          </a:lnRef>
          <a:fillRef idx="0">
            <a:schemeClr val="accent1"/>
          </a:fillRef>
          <a:effectRef idx="2">
            <a:schemeClr val="accent1"/>
          </a:effectRef>
          <a:fontRef idx="minor">
            <a:schemeClr val="tx1"/>
          </a:fontRef>
        </p:style>
      </p:cxnSp>
      <p:sp>
        <p:nvSpPr>
          <p:cNvPr id="6" name="Slide Number Placeholder 5"/>
          <p:cNvSpPr>
            <a:spLocks noGrp="1"/>
          </p:cNvSpPr>
          <p:nvPr>
            <p:ph type="sldNum" sz="quarter" idx="12"/>
          </p:nvPr>
        </p:nvSpPr>
        <p:spPr/>
        <p:txBody>
          <a:bodyPr/>
          <a:lstStyle/>
          <a:p>
            <a:fld id="{47FB2A30-6529-4199-BBFA-D3785A7AB94F}" type="slidenum">
              <a:rPr lang="en-US" smtClean="0"/>
              <a:t>8</a:t>
            </a:fld>
            <a:endParaRPr lang="en-US"/>
          </a:p>
        </p:txBody>
      </p:sp>
    </p:spTree>
    <p:extLst>
      <p:ext uri="{BB962C8B-B14F-4D97-AF65-F5344CB8AC3E}">
        <p14:creationId xmlns:p14="http://schemas.microsoft.com/office/powerpoint/2010/main" val="455326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Comparative Distribution</a:t>
            </a:r>
            <a:endParaRPr lang="en-US" dirty="0"/>
          </a:p>
        </p:txBody>
      </p:sp>
      <p:pic>
        <p:nvPicPr>
          <p:cNvPr id="3" name="Picture 2"/>
          <p:cNvPicPr>
            <a:picLocks noChangeAspect="1"/>
          </p:cNvPicPr>
          <p:nvPr/>
        </p:nvPicPr>
        <p:blipFill>
          <a:blip r:embed="rId3"/>
          <a:stretch>
            <a:fillRect/>
          </a:stretch>
        </p:blipFill>
        <p:spPr>
          <a:xfrm>
            <a:off x="836548" y="1752599"/>
            <a:ext cx="7470904" cy="4480560"/>
          </a:xfrm>
          <a:prstGeom prst="rect">
            <a:avLst/>
          </a:prstGeom>
        </p:spPr>
      </p:pic>
      <p:cxnSp>
        <p:nvCxnSpPr>
          <p:cNvPr id="5" name="Straight Connector 4"/>
          <p:cNvCxnSpPr/>
          <p:nvPr/>
        </p:nvCxnSpPr>
        <p:spPr>
          <a:xfrm>
            <a:off x="6129996" y="2819400"/>
            <a:ext cx="0" cy="2514600"/>
          </a:xfrm>
          <a:prstGeom prst="line">
            <a:avLst/>
          </a:prstGeom>
        </p:spPr>
        <p:style>
          <a:lnRef idx="3">
            <a:schemeClr val="accent3"/>
          </a:lnRef>
          <a:fillRef idx="0">
            <a:schemeClr val="accent3"/>
          </a:fillRef>
          <a:effectRef idx="2">
            <a:schemeClr val="accent3"/>
          </a:effectRef>
          <a:fontRef idx="minor">
            <a:schemeClr val="tx1"/>
          </a:fontRef>
        </p:style>
      </p:cxnSp>
      <p:sp>
        <p:nvSpPr>
          <p:cNvPr id="6" name="Slide Number Placeholder 5"/>
          <p:cNvSpPr>
            <a:spLocks noGrp="1"/>
          </p:cNvSpPr>
          <p:nvPr>
            <p:ph type="sldNum" sz="quarter" idx="12"/>
          </p:nvPr>
        </p:nvSpPr>
        <p:spPr/>
        <p:txBody>
          <a:bodyPr/>
          <a:lstStyle/>
          <a:p>
            <a:fld id="{47FB2A30-6529-4199-BBFA-D3785A7AB94F}" type="slidenum">
              <a:rPr lang="en-US" smtClean="0"/>
              <a:t>9</a:t>
            </a:fld>
            <a:endParaRPr lang="en-US"/>
          </a:p>
        </p:txBody>
      </p:sp>
    </p:spTree>
    <p:extLst>
      <p:ext uri="{BB962C8B-B14F-4D97-AF65-F5344CB8AC3E}">
        <p14:creationId xmlns:p14="http://schemas.microsoft.com/office/powerpoint/2010/main" val="3555993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3788</TotalTime>
  <Words>2358</Words>
  <Application>Microsoft Office PowerPoint</Application>
  <PresentationFormat>On-screen Show (4:3)</PresentationFormat>
  <Paragraphs>287</Paragraphs>
  <Slides>37</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Arial Rounded MT Bold</vt:lpstr>
      <vt:lpstr>Calibri</vt:lpstr>
      <vt:lpstr>Wingdings</vt:lpstr>
      <vt:lpstr>Office Theme</vt:lpstr>
      <vt:lpstr>2016 Profiles of Student Life: Attitudes &amp; Behaviors Study</vt:lpstr>
      <vt:lpstr>Thank You!</vt:lpstr>
      <vt:lpstr>Attitudes &amp; Behaviors Survey</vt:lpstr>
      <vt:lpstr>Why repeat the survey?</vt:lpstr>
      <vt:lpstr>Demographics</vt:lpstr>
      <vt:lpstr>Developmental Assets</vt:lpstr>
      <vt:lpstr>Assets Over Time</vt:lpstr>
      <vt:lpstr>Average Assets by Grade</vt:lpstr>
      <vt:lpstr>Comparative Distribution</vt:lpstr>
      <vt:lpstr>External Comparison 2011/2016</vt:lpstr>
      <vt:lpstr>Internal Comparison 2011/2016</vt:lpstr>
      <vt:lpstr>2011 Regression Analysis</vt:lpstr>
      <vt:lpstr>2011 Priority Assets</vt:lpstr>
      <vt:lpstr>2016 Regression Analysis</vt:lpstr>
      <vt:lpstr>“Significant” Improvement</vt:lpstr>
      <vt:lpstr>“Significant” Improvement</vt:lpstr>
      <vt:lpstr>“Significant” Decreases</vt:lpstr>
      <vt:lpstr>Risk-Taking Behaviors</vt:lpstr>
      <vt:lpstr>Risk-Taking vs. Assets</vt:lpstr>
      <vt:lpstr>Risk-Taking Behaviors</vt:lpstr>
      <vt:lpstr>Delinquency-Related Behaviors</vt:lpstr>
      <vt:lpstr>School Truancy</vt:lpstr>
      <vt:lpstr>Anti-Social Behavior</vt:lpstr>
      <vt:lpstr>Violence</vt:lpstr>
      <vt:lpstr>Areas of Concern</vt:lpstr>
      <vt:lpstr>Eating Disorders</vt:lpstr>
      <vt:lpstr>Depression</vt:lpstr>
      <vt:lpstr>Attempted Suicide</vt:lpstr>
      <vt:lpstr>Substance Abusive Behavior</vt:lpstr>
      <vt:lpstr>30-Day Use by Grade</vt:lpstr>
      <vt:lpstr>30-Day Use Comparison</vt:lpstr>
      <vt:lpstr>Perception of Risk</vt:lpstr>
      <vt:lpstr>Parental Disapproval</vt:lpstr>
      <vt:lpstr>Peer Disapproval</vt:lpstr>
      <vt:lpstr>Conclusions</vt:lpstr>
      <vt:lpstr>Next Steps</vt:lpstr>
      <vt:lpstr>THANK YOU!  www.tlc4cs.org/youth-development/</vt:lpstr>
    </vt:vector>
  </TitlesOfParts>
  <Company>Midland Area Community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Heronema, Jennifer</dc:creator>
  <cp:lastModifiedBy>Heronema, Jennifer</cp:lastModifiedBy>
  <cp:revision>324</cp:revision>
  <cp:lastPrinted>2016-04-13T15:39:03Z</cp:lastPrinted>
  <dcterms:created xsi:type="dcterms:W3CDTF">2012-05-15T12:37:53Z</dcterms:created>
  <dcterms:modified xsi:type="dcterms:W3CDTF">2016-04-13T15:41:32Z</dcterms:modified>
</cp:coreProperties>
</file>